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56"/>
  </p:notesMasterIdLst>
  <p:sldIdLst>
    <p:sldId id="256" r:id="rId2"/>
    <p:sldId id="325" r:id="rId3"/>
    <p:sldId id="285" r:id="rId4"/>
    <p:sldId id="263" r:id="rId5"/>
    <p:sldId id="265" r:id="rId6"/>
    <p:sldId id="303" r:id="rId7"/>
    <p:sldId id="266" r:id="rId8"/>
    <p:sldId id="267" r:id="rId9"/>
    <p:sldId id="326" r:id="rId10"/>
    <p:sldId id="270" r:id="rId11"/>
    <p:sldId id="286" r:id="rId12"/>
    <p:sldId id="313" r:id="rId13"/>
    <p:sldId id="320" r:id="rId14"/>
    <p:sldId id="280" r:id="rId15"/>
    <p:sldId id="268" r:id="rId16"/>
    <p:sldId id="279" r:id="rId17"/>
    <p:sldId id="282" r:id="rId18"/>
    <p:sldId id="323" r:id="rId19"/>
    <p:sldId id="298" r:id="rId20"/>
    <p:sldId id="274" r:id="rId21"/>
    <p:sldId id="300" r:id="rId22"/>
    <p:sldId id="297" r:id="rId23"/>
    <p:sldId id="290" r:id="rId24"/>
    <p:sldId id="291" r:id="rId25"/>
    <p:sldId id="292" r:id="rId26"/>
    <p:sldId id="293" r:id="rId27"/>
    <p:sldId id="295" r:id="rId28"/>
    <p:sldId id="294" r:id="rId29"/>
    <p:sldId id="296" r:id="rId30"/>
    <p:sldId id="301" r:id="rId31"/>
    <p:sldId id="342" r:id="rId32"/>
    <p:sldId id="343" r:id="rId33"/>
    <p:sldId id="307" r:id="rId34"/>
    <p:sldId id="315" r:id="rId35"/>
    <p:sldId id="317" r:id="rId36"/>
    <p:sldId id="316" r:id="rId37"/>
    <p:sldId id="311" r:id="rId38"/>
    <p:sldId id="312" r:id="rId39"/>
    <p:sldId id="341" r:id="rId40"/>
    <p:sldId id="328" r:id="rId41"/>
    <p:sldId id="329" r:id="rId42"/>
    <p:sldId id="330" r:id="rId43"/>
    <p:sldId id="331" r:id="rId44"/>
    <p:sldId id="332" r:id="rId45"/>
    <p:sldId id="333" r:id="rId46"/>
    <p:sldId id="258" r:id="rId47"/>
    <p:sldId id="321" r:id="rId48"/>
    <p:sldId id="322" r:id="rId49"/>
    <p:sldId id="344" r:id="rId50"/>
    <p:sldId id="345" r:id="rId51"/>
    <p:sldId id="346" r:id="rId52"/>
    <p:sldId id="347" r:id="rId53"/>
    <p:sldId id="348" r:id="rId54"/>
    <p:sldId id="324" r:id="rId5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CCFF"/>
    <a:srgbClr val="808000"/>
    <a:srgbClr val="FF9999"/>
    <a:srgbClr val="FF3300"/>
    <a:srgbClr val="FF9900"/>
    <a:srgbClr val="0099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6" autoAdjust="0"/>
    <p:restoredTop sz="94660"/>
  </p:normalViewPr>
  <p:slideViewPr>
    <p:cSldViewPr>
      <p:cViewPr varScale="1">
        <p:scale>
          <a:sx n="101" d="100"/>
          <a:sy n="101" d="100"/>
        </p:scale>
        <p:origin x="-2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98E4CC8-8765-4E0A-A323-A2C7F99006AD}" type="datetimeFigureOut">
              <a:rPr lang="zh-CN" altLang="en-US"/>
              <a:pPr>
                <a:defRPr/>
              </a:pPr>
              <a:t>2015-03-16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88D3C5D-7ABE-464A-A077-0E1FB8EF927A}" type="slidenum">
              <a:rPr lang="zh-CN" altLang="en-US"/>
              <a:pPr>
                <a:defRPr/>
              </a:pPr>
              <a:t>‹#›</a:t>
            </a:fld>
            <a:endParaRPr lang="zh-CN" altLang="en-US"/>
          </a:p>
        </p:txBody>
      </p:sp>
    </p:spTree>
    <p:extLst>
      <p:ext uri="{BB962C8B-B14F-4D97-AF65-F5344CB8AC3E}">
        <p14:creationId xmlns:p14="http://schemas.microsoft.com/office/powerpoint/2010/main" val="7536557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B7E7CE3-3B46-47FE-B62D-FB82FAA0D02D}" type="slidenum">
              <a:rPr lang="zh-CN" altLang="en-US" smtClean="0"/>
              <a:pPr/>
              <a:t>10</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椭圆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5" name="椭圆 8"/>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smtClean="0"/>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6" name="日期占位符 6"/>
          <p:cNvSpPr>
            <a:spLocks noGrp="1"/>
          </p:cNvSpPr>
          <p:nvPr>
            <p:ph type="dt" sz="half" idx="10"/>
          </p:nvPr>
        </p:nvSpPr>
        <p:spPr/>
        <p:txBody>
          <a:bodyPr/>
          <a:lstStyle>
            <a:lvl1pPr>
              <a:defRPr/>
            </a:lvl1pPr>
            <a:extLst/>
          </a:lstStyle>
          <a:p>
            <a:pPr>
              <a:defRPr/>
            </a:pPr>
            <a:fld id="{6F31EF60-0CF4-4443-95F5-47244F734A81}" type="datetimeFigureOut">
              <a:rPr lang="zh-CN" altLang="en-US"/>
              <a:pPr>
                <a:defRPr/>
              </a:pPr>
              <a:t>2015-03-16</a:t>
            </a:fld>
            <a:endParaRPr lang="zh-CN" altLang="en-US"/>
          </a:p>
        </p:txBody>
      </p:sp>
      <p:sp>
        <p:nvSpPr>
          <p:cNvPr id="7" name="页脚占位符 19"/>
          <p:cNvSpPr>
            <a:spLocks noGrp="1"/>
          </p:cNvSpPr>
          <p:nvPr>
            <p:ph type="ftr" sz="quarter" idx="11"/>
          </p:nvPr>
        </p:nvSpPr>
        <p:spPr/>
        <p:txBody>
          <a:bodyPr/>
          <a:lstStyle>
            <a:lvl1pPr>
              <a:defRPr/>
            </a:lvl1pPr>
            <a:extLst/>
          </a:lstStyle>
          <a:p>
            <a:pPr>
              <a:defRPr/>
            </a:pPr>
            <a:endParaRPr lang="zh-CN" altLang="en-US"/>
          </a:p>
        </p:txBody>
      </p:sp>
      <p:sp>
        <p:nvSpPr>
          <p:cNvPr id="8" name="灯片编号占位符 9"/>
          <p:cNvSpPr>
            <a:spLocks noGrp="1"/>
          </p:cNvSpPr>
          <p:nvPr>
            <p:ph type="sldNum" sz="quarter" idx="12"/>
          </p:nvPr>
        </p:nvSpPr>
        <p:spPr/>
        <p:txBody>
          <a:bodyPr/>
          <a:lstStyle>
            <a:lvl1pPr>
              <a:defRPr/>
            </a:lvl1pPr>
            <a:extLst/>
          </a:lstStyle>
          <a:p>
            <a:pPr>
              <a:defRPr/>
            </a:pPr>
            <a:fld id="{707059FB-5300-40AD-A25D-D2872D7DD2A6}"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fld id="{6675E363-D021-434A-A999-A5EC7950DAD1}" type="datetimeFigureOut">
              <a:rPr lang="zh-CN" altLang="en-US"/>
              <a:pPr>
                <a:defRPr/>
              </a:pPr>
              <a:t>2015-03-16</a:t>
            </a:fld>
            <a:endParaRPr lang="zh-CN" altLang="en-US"/>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pPr>
              <a:defRPr/>
            </a:pPr>
            <a:fld id="{707ABEE3-954D-4ED1-A7B2-EE3A066937D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fld id="{26285A69-9C67-4625-8DEF-27E06976AD77}" type="datetimeFigureOut">
              <a:rPr lang="zh-CN" altLang="en-US"/>
              <a:pPr>
                <a:defRPr/>
              </a:pPr>
              <a:t>2015-03-16</a:t>
            </a:fld>
            <a:endParaRPr lang="zh-CN" altLang="en-US"/>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pPr>
              <a:defRPr/>
            </a:pPr>
            <a:fld id="{F0526126-5531-4F09-82BC-78D8F21E5E83}"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435100" y="274638"/>
            <a:ext cx="7499350" cy="1143000"/>
          </a:xfrm>
        </p:spPr>
        <p:txBody>
          <a:bodyPr/>
          <a:lstStyle/>
          <a:p>
            <a:r>
              <a:rPr lang="zh-CN" altLang="en-US"/>
              <a:t>单击此处编辑母版标题样式</a:t>
            </a:r>
          </a:p>
        </p:txBody>
      </p:sp>
      <p:sp>
        <p:nvSpPr>
          <p:cNvPr id="3" name="内容占位符 2"/>
          <p:cNvSpPr>
            <a:spLocks noGrp="1"/>
          </p:cNvSpPr>
          <p:nvPr>
            <p:ph sz="half" idx="1"/>
          </p:nvPr>
        </p:nvSpPr>
        <p:spPr>
          <a:xfrm>
            <a:off x="1435100" y="1447800"/>
            <a:ext cx="3673475"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260975" y="1447800"/>
            <a:ext cx="3673475" cy="232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260975" y="3924300"/>
            <a:ext cx="3673475" cy="232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23"/>
          <p:cNvSpPr>
            <a:spLocks noGrp="1"/>
          </p:cNvSpPr>
          <p:nvPr>
            <p:ph type="dt" sz="half" idx="10"/>
          </p:nvPr>
        </p:nvSpPr>
        <p:spPr/>
        <p:txBody>
          <a:bodyPr/>
          <a:lstStyle>
            <a:lvl1pPr>
              <a:defRPr/>
            </a:lvl1pPr>
          </a:lstStyle>
          <a:p>
            <a:pPr>
              <a:defRPr/>
            </a:pPr>
            <a:fld id="{035E9C0F-B2B0-4691-B2AE-01E44C3E4400}" type="datetimeFigureOut">
              <a:rPr lang="zh-CN" altLang="en-US"/>
              <a:pPr>
                <a:defRPr/>
              </a:pPr>
              <a:t>2015-03-16</a:t>
            </a:fld>
            <a:endParaRPr lang="zh-CN" altLang="en-US"/>
          </a:p>
        </p:txBody>
      </p:sp>
      <p:sp>
        <p:nvSpPr>
          <p:cNvPr id="7" name="页脚占位符 9"/>
          <p:cNvSpPr>
            <a:spLocks noGrp="1"/>
          </p:cNvSpPr>
          <p:nvPr>
            <p:ph type="ftr" sz="quarter" idx="11"/>
          </p:nvPr>
        </p:nvSpPr>
        <p:spPr/>
        <p:txBody>
          <a:bodyPr/>
          <a:lstStyle>
            <a:lvl1pPr>
              <a:defRPr/>
            </a:lvl1pPr>
          </a:lstStyle>
          <a:p>
            <a:pPr>
              <a:defRPr/>
            </a:pPr>
            <a:endParaRPr lang="zh-CN" altLang="en-US"/>
          </a:p>
        </p:txBody>
      </p:sp>
      <p:sp>
        <p:nvSpPr>
          <p:cNvPr id="8" name="灯片编号占位符 21"/>
          <p:cNvSpPr>
            <a:spLocks noGrp="1"/>
          </p:cNvSpPr>
          <p:nvPr>
            <p:ph type="sldNum" sz="quarter" idx="12"/>
          </p:nvPr>
        </p:nvSpPr>
        <p:spPr/>
        <p:txBody>
          <a:bodyPr/>
          <a:lstStyle>
            <a:lvl1pPr>
              <a:defRPr/>
            </a:lvl1pPr>
          </a:lstStyle>
          <a:p>
            <a:pPr>
              <a:defRPr/>
            </a:pPr>
            <a:fld id="{C1205218-5445-4A6A-8824-B15F48D20895}"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3"/>
          <p:cNvSpPr>
            <a:spLocks noGrp="1"/>
          </p:cNvSpPr>
          <p:nvPr>
            <p:ph type="dt" sz="half" idx="10"/>
          </p:nvPr>
        </p:nvSpPr>
        <p:spPr/>
        <p:txBody>
          <a:bodyPr/>
          <a:lstStyle>
            <a:lvl1pPr>
              <a:defRPr/>
            </a:lvl1pPr>
          </a:lstStyle>
          <a:p>
            <a:pPr>
              <a:defRPr/>
            </a:pPr>
            <a:fld id="{1FD942C1-4024-479E-AEEA-73E3B594DBDF}" type="datetimeFigureOut">
              <a:rPr lang="zh-CN" altLang="en-US"/>
              <a:pPr>
                <a:defRPr/>
              </a:pPr>
              <a:t>2015-03-16</a:t>
            </a:fld>
            <a:endParaRPr lang="zh-CN" altLang="en-US"/>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pPr>
              <a:defRPr/>
            </a:pPr>
            <a:fld id="{E7E8C69B-9E59-4821-9E5D-29798305DDA0}"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23"/>
          <p:cNvSpPr>
            <a:spLocks noGrp="1"/>
          </p:cNvSpPr>
          <p:nvPr>
            <p:ph type="dt" sz="half" idx="10"/>
          </p:nvPr>
        </p:nvSpPr>
        <p:spPr/>
        <p:txBody>
          <a:bodyPr/>
          <a:lstStyle>
            <a:lvl1pPr>
              <a:defRPr/>
            </a:lvl1pPr>
          </a:lstStyle>
          <a:p>
            <a:pPr>
              <a:defRPr/>
            </a:pPr>
            <a:fld id="{84DBC631-9438-4E52-B07D-C7F8F6E4069D}" type="datetimeFigureOut">
              <a:rPr lang="zh-CN" altLang="en-US"/>
              <a:pPr>
                <a:defRPr/>
              </a:pPr>
              <a:t>2015-03-16</a:t>
            </a:fld>
            <a:endParaRPr lang="zh-CN" altLang="en-US"/>
          </a:p>
        </p:txBody>
      </p:sp>
      <p:sp>
        <p:nvSpPr>
          <p:cNvPr id="3" name="页脚占位符 9"/>
          <p:cNvSpPr>
            <a:spLocks noGrp="1"/>
          </p:cNvSpPr>
          <p:nvPr>
            <p:ph type="ftr" sz="quarter" idx="11"/>
          </p:nvPr>
        </p:nvSpPr>
        <p:spPr/>
        <p:txBody>
          <a:bodyPr/>
          <a:lstStyle>
            <a:lvl1pPr>
              <a:defRPr/>
            </a:lvl1pPr>
          </a:lstStyle>
          <a:p>
            <a:pPr>
              <a:defRPr/>
            </a:pPr>
            <a:endParaRPr lang="zh-CN" altLang="en-US"/>
          </a:p>
        </p:txBody>
      </p:sp>
      <p:sp>
        <p:nvSpPr>
          <p:cNvPr id="4" name="灯片编号占位符 21"/>
          <p:cNvSpPr>
            <a:spLocks noGrp="1"/>
          </p:cNvSpPr>
          <p:nvPr>
            <p:ph type="sldNum" sz="quarter" idx="12"/>
          </p:nvPr>
        </p:nvSpPr>
        <p:spPr/>
        <p:txBody>
          <a:bodyPr/>
          <a:lstStyle>
            <a:lvl1pPr>
              <a:defRPr/>
            </a:lvl1pPr>
          </a:lstStyle>
          <a:p>
            <a:pPr>
              <a:defRPr/>
            </a:pPr>
            <a:fld id="{73E21E1A-DFE5-400D-AFE3-4FE888AFE9AF}"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内容占位符 2"/>
          <p:cNvSpPr>
            <a:spLocks noGrp="1"/>
          </p:cNvSpPr>
          <p:nvPr>
            <p:ph idx="1"/>
          </p:nvPr>
        </p:nvSpPr>
        <p:spPr/>
        <p:txBody>
          <a:bodyPr/>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fld id="{ADC48FEB-AB93-49E1-857F-1423CC9CF2BA}" type="datetimeFigureOut">
              <a:rPr lang="zh-CN" altLang="en-US"/>
              <a:pPr>
                <a:defRPr/>
              </a:pPr>
              <a:t>2015-03-16</a:t>
            </a:fld>
            <a:endParaRPr lang="zh-CN" altLang="en-US"/>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pPr>
              <a:defRPr/>
            </a:pPr>
            <a:fld id="{1146AB3A-1098-4F2A-8FA7-1C081D34187B}"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6"/>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矩形 9"/>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6" name="椭圆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7" name="椭圆 8"/>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8" name="日期占位符 3"/>
          <p:cNvSpPr>
            <a:spLocks noGrp="1"/>
          </p:cNvSpPr>
          <p:nvPr>
            <p:ph type="dt" sz="half" idx="10"/>
          </p:nvPr>
        </p:nvSpPr>
        <p:spPr/>
        <p:txBody>
          <a:bodyPr/>
          <a:lstStyle>
            <a:lvl1pPr>
              <a:defRPr/>
            </a:lvl1pPr>
            <a:extLst/>
          </a:lstStyle>
          <a:p>
            <a:pPr>
              <a:defRPr/>
            </a:pPr>
            <a:fld id="{4B29BBF0-CA35-4C0E-A785-0B7E4922939C}" type="datetimeFigureOut">
              <a:rPr lang="zh-CN" altLang="en-US"/>
              <a:pPr>
                <a:defRPr/>
              </a:pPr>
              <a:t>2015-03-16</a:t>
            </a:fld>
            <a:endParaRPr lang="zh-CN" altLang="en-US"/>
          </a:p>
        </p:txBody>
      </p:sp>
      <p:sp>
        <p:nvSpPr>
          <p:cNvPr id="9" name="页脚占位符 4"/>
          <p:cNvSpPr>
            <a:spLocks noGrp="1"/>
          </p:cNvSpPr>
          <p:nvPr>
            <p:ph type="ftr" sz="quarter" idx="11"/>
          </p:nvPr>
        </p:nvSpPr>
        <p:spPr/>
        <p:txBody>
          <a:bodyPr/>
          <a:lstStyle>
            <a:lvl1pPr>
              <a:defRPr/>
            </a:lvl1pPr>
            <a:extLst/>
          </a:lstStyle>
          <a:p>
            <a:pPr>
              <a:defRPr/>
            </a:pPr>
            <a:endParaRPr lang="zh-CN" altLang="en-US"/>
          </a:p>
        </p:txBody>
      </p:sp>
      <p:sp>
        <p:nvSpPr>
          <p:cNvPr id="10" name="灯片编号占位符 5"/>
          <p:cNvSpPr>
            <a:spLocks noGrp="1"/>
          </p:cNvSpPr>
          <p:nvPr>
            <p:ph type="sldNum" sz="quarter" idx="12"/>
          </p:nvPr>
        </p:nvSpPr>
        <p:spPr/>
        <p:txBody>
          <a:bodyPr/>
          <a:lstStyle>
            <a:lvl1pPr>
              <a:defRPr/>
            </a:lvl1pPr>
            <a:extLst/>
          </a:lstStyle>
          <a:p>
            <a:pPr>
              <a:defRPr/>
            </a:pPr>
            <a:fld id="{38F88D0C-893A-41AC-8065-F5F6B1E447C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lang="zh-CN" altLang="en-US" smtClean="0"/>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23"/>
          <p:cNvSpPr>
            <a:spLocks noGrp="1"/>
          </p:cNvSpPr>
          <p:nvPr>
            <p:ph type="dt" sz="half" idx="10"/>
          </p:nvPr>
        </p:nvSpPr>
        <p:spPr/>
        <p:txBody>
          <a:bodyPr/>
          <a:lstStyle>
            <a:lvl1pPr>
              <a:defRPr/>
            </a:lvl1pPr>
          </a:lstStyle>
          <a:p>
            <a:pPr>
              <a:defRPr/>
            </a:pPr>
            <a:fld id="{4699C342-18D3-4C29-9355-7F4B58481D27}" type="datetimeFigureOut">
              <a:rPr lang="zh-CN" altLang="en-US"/>
              <a:pPr>
                <a:defRPr/>
              </a:pPr>
              <a:t>2015-03-16</a:t>
            </a:fld>
            <a:endParaRPr lang="zh-CN" altLang="en-US"/>
          </a:p>
        </p:txBody>
      </p:sp>
      <p:sp>
        <p:nvSpPr>
          <p:cNvPr id="6" name="页脚占位符 9"/>
          <p:cNvSpPr>
            <a:spLocks noGrp="1"/>
          </p:cNvSpPr>
          <p:nvPr>
            <p:ph type="ftr" sz="quarter" idx="11"/>
          </p:nvPr>
        </p:nvSpPr>
        <p:spPr/>
        <p:txBody>
          <a:bodyPr/>
          <a:lstStyle>
            <a:lvl1pPr>
              <a:defRPr/>
            </a:lvl1pPr>
          </a:lstStyle>
          <a:p>
            <a:pPr>
              <a:defRPr/>
            </a:pPr>
            <a:endParaRPr lang="zh-CN" altLang="en-US"/>
          </a:p>
        </p:txBody>
      </p:sp>
      <p:sp>
        <p:nvSpPr>
          <p:cNvPr id="7" name="灯片编号占位符 21"/>
          <p:cNvSpPr>
            <a:spLocks noGrp="1"/>
          </p:cNvSpPr>
          <p:nvPr>
            <p:ph type="sldNum" sz="quarter" idx="12"/>
          </p:nvPr>
        </p:nvSpPr>
        <p:spPr/>
        <p:txBody>
          <a:bodyPr/>
          <a:lstStyle>
            <a:lvl1pPr>
              <a:defRPr/>
            </a:lvl1pPr>
          </a:lstStyle>
          <a:p>
            <a:pPr>
              <a:defRPr/>
            </a:pPr>
            <a:fld id="{EF7ECF02-C45A-4129-A60E-5802B8F23DE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fld id="{F0DB4D80-D5AD-4C29-9528-58F500511056}" type="datetimeFigureOut">
              <a:rPr lang="zh-CN" altLang="en-US"/>
              <a:pPr>
                <a:defRPr/>
              </a:pPr>
              <a:t>2015-03-16</a:t>
            </a:fld>
            <a:endParaRPr lang="zh-CN" altLang="en-US"/>
          </a:p>
        </p:txBody>
      </p:sp>
      <p:sp>
        <p:nvSpPr>
          <p:cNvPr id="8" name="页脚占位符 7"/>
          <p:cNvSpPr>
            <a:spLocks noGrp="1"/>
          </p:cNvSpPr>
          <p:nvPr>
            <p:ph type="ftr" sz="quarter" idx="11"/>
          </p:nvPr>
        </p:nvSpPr>
        <p:spPr/>
        <p:txBody>
          <a:bodyPr/>
          <a:lstStyle>
            <a:lvl1pPr>
              <a:defRPr/>
            </a:lvl1pPr>
            <a:extLst/>
          </a:lstStyle>
          <a:p>
            <a:pPr>
              <a:defRPr/>
            </a:pPr>
            <a:endParaRPr lang="zh-CN" altLang="en-US"/>
          </a:p>
        </p:txBody>
      </p:sp>
      <p:sp>
        <p:nvSpPr>
          <p:cNvPr id="9" name="灯片编号占位符 8"/>
          <p:cNvSpPr>
            <a:spLocks noGrp="1"/>
          </p:cNvSpPr>
          <p:nvPr>
            <p:ph type="sldNum" sz="quarter" idx="12"/>
          </p:nvPr>
        </p:nvSpPr>
        <p:spPr/>
        <p:txBody>
          <a:bodyPr/>
          <a:lstStyle>
            <a:lvl1pPr>
              <a:defRPr/>
            </a:lvl1pPr>
            <a:extLst/>
          </a:lstStyle>
          <a:p>
            <a:pPr>
              <a:defRPr/>
            </a:pPr>
            <a:fld id="{4980BA27-4309-4C8A-B311-6BEA6BC8C30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lang="zh-CN" altLang="en-US" smtClean="0"/>
              <a:t>单击此处编辑母版标题样式</a:t>
            </a:r>
            <a:endParaRPr lang="en-US"/>
          </a:p>
        </p:txBody>
      </p:sp>
      <p:sp>
        <p:nvSpPr>
          <p:cNvPr id="3" name="日期占位符 23"/>
          <p:cNvSpPr>
            <a:spLocks noGrp="1"/>
          </p:cNvSpPr>
          <p:nvPr>
            <p:ph type="dt" sz="half" idx="10"/>
          </p:nvPr>
        </p:nvSpPr>
        <p:spPr/>
        <p:txBody>
          <a:bodyPr/>
          <a:lstStyle>
            <a:lvl1pPr>
              <a:defRPr/>
            </a:lvl1pPr>
          </a:lstStyle>
          <a:p>
            <a:pPr>
              <a:defRPr/>
            </a:pPr>
            <a:fld id="{BEE82508-05FF-4C13-B725-4643C5F19DC9}" type="datetimeFigureOut">
              <a:rPr lang="zh-CN" altLang="en-US"/>
              <a:pPr>
                <a:defRPr/>
              </a:pPr>
              <a:t>2015-03-16</a:t>
            </a:fld>
            <a:endParaRPr lang="zh-CN" altLang="en-US"/>
          </a:p>
        </p:txBody>
      </p:sp>
      <p:sp>
        <p:nvSpPr>
          <p:cNvPr id="4" name="页脚占位符 9"/>
          <p:cNvSpPr>
            <a:spLocks noGrp="1"/>
          </p:cNvSpPr>
          <p:nvPr>
            <p:ph type="ftr" sz="quarter" idx="11"/>
          </p:nvPr>
        </p:nvSpPr>
        <p:spPr/>
        <p:txBody>
          <a:bodyPr/>
          <a:lstStyle>
            <a:lvl1pPr>
              <a:defRPr/>
            </a:lvl1pPr>
          </a:lstStyle>
          <a:p>
            <a:pPr>
              <a:defRPr/>
            </a:pPr>
            <a:endParaRPr lang="zh-CN" altLang="en-US"/>
          </a:p>
        </p:txBody>
      </p:sp>
      <p:sp>
        <p:nvSpPr>
          <p:cNvPr id="5" name="灯片编号占位符 21"/>
          <p:cNvSpPr>
            <a:spLocks noGrp="1"/>
          </p:cNvSpPr>
          <p:nvPr>
            <p:ph type="sldNum" sz="quarter" idx="12"/>
          </p:nvPr>
        </p:nvSpPr>
        <p:spPr/>
        <p:txBody>
          <a:bodyPr/>
          <a:lstStyle>
            <a:lvl1pPr>
              <a:defRPr/>
            </a:lvl1pPr>
          </a:lstStyle>
          <a:p>
            <a:pPr>
              <a:defRPr/>
            </a:pPr>
            <a:fld id="{1FC7B615-1779-4ACF-9330-DE27941B9C4E}"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4"/>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3" name="矩形 5"/>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4" name="日期占位符 1"/>
          <p:cNvSpPr>
            <a:spLocks noGrp="1"/>
          </p:cNvSpPr>
          <p:nvPr>
            <p:ph type="dt" sz="half" idx="10"/>
          </p:nvPr>
        </p:nvSpPr>
        <p:spPr/>
        <p:txBody>
          <a:bodyPr/>
          <a:lstStyle>
            <a:lvl1pPr>
              <a:defRPr/>
            </a:lvl1pPr>
            <a:extLst/>
          </a:lstStyle>
          <a:p>
            <a:pPr>
              <a:defRPr/>
            </a:pPr>
            <a:fld id="{D883599C-E551-4073-A9F7-30C95F4F9ED0}" type="datetimeFigureOut">
              <a:rPr lang="zh-CN" altLang="en-US"/>
              <a:pPr>
                <a:defRPr/>
              </a:pPr>
              <a:t>2015-03-16</a:t>
            </a:fld>
            <a:endParaRPr lang="zh-CN" altLang="en-US"/>
          </a:p>
        </p:txBody>
      </p:sp>
      <p:sp>
        <p:nvSpPr>
          <p:cNvPr id="5" name="页脚占位符 2"/>
          <p:cNvSpPr>
            <a:spLocks noGrp="1"/>
          </p:cNvSpPr>
          <p:nvPr>
            <p:ph type="ftr" sz="quarter" idx="11"/>
          </p:nvPr>
        </p:nvSpPr>
        <p:spPr/>
        <p:txBody>
          <a:bodyPr/>
          <a:lstStyle>
            <a:lvl1pPr>
              <a:defRPr/>
            </a:lvl1pPr>
            <a:extLst/>
          </a:lstStyle>
          <a:p>
            <a:pPr>
              <a:defRPr/>
            </a:pPr>
            <a:endParaRPr lang="zh-CN" altLang="en-US"/>
          </a:p>
        </p:txBody>
      </p:sp>
      <p:sp>
        <p:nvSpPr>
          <p:cNvPr id="6" name="灯片编号占位符 3"/>
          <p:cNvSpPr>
            <a:spLocks noGrp="1"/>
          </p:cNvSpPr>
          <p:nvPr>
            <p:ph type="sldNum" sz="quarter" idx="12"/>
          </p:nvPr>
        </p:nvSpPr>
        <p:spPr/>
        <p:txBody>
          <a:bodyPr/>
          <a:lstStyle>
            <a:lvl1pPr>
              <a:defRPr/>
            </a:lvl1pPr>
            <a:extLst/>
          </a:lstStyle>
          <a:p>
            <a:pPr>
              <a:defRPr/>
            </a:pPr>
            <a:fld id="{7CB7257A-B352-4954-B87B-2EB36ACD6808}"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18FEC954-EDCD-44F0-B739-791F15D45BB3}" type="datetimeFigureOut">
              <a:rPr lang="zh-CN" altLang="en-US"/>
              <a:pPr>
                <a:defRPr/>
              </a:pPr>
              <a:t>2015-03-16</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964918F6-4024-4C35-8DAD-7F2DDB17DB4B}"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a typeface="+mn-ea"/>
            </a:endParaRPr>
          </a:p>
        </p:txBody>
      </p:sp>
      <p:sp>
        <p:nvSpPr>
          <p:cNvPr id="6" name="流程图: 过程 8"/>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7" name="流程图: 过程 9"/>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zh-CN" altLang="en-US" smtClean="0"/>
              <a:t>单击此处编辑母版标题样式</a:t>
            </a:r>
            <a:endParaRPr lang="en-US"/>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8" name="日期占位符 4"/>
          <p:cNvSpPr>
            <a:spLocks noGrp="1"/>
          </p:cNvSpPr>
          <p:nvPr>
            <p:ph type="dt" sz="half" idx="10"/>
          </p:nvPr>
        </p:nvSpPr>
        <p:spPr/>
        <p:txBody>
          <a:bodyPr/>
          <a:lstStyle>
            <a:lvl1pPr>
              <a:defRPr/>
            </a:lvl1pPr>
            <a:extLst/>
          </a:lstStyle>
          <a:p>
            <a:pPr>
              <a:defRPr/>
            </a:pPr>
            <a:fld id="{FC4E1BEF-B591-461C-970D-85266379E769}" type="datetimeFigureOut">
              <a:rPr lang="zh-CN" altLang="en-US"/>
              <a:pPr>
                <a:defRPr/>
              </a:pPr>
              <a:t>2015-03-16</a:t>
            </a:fld>
            <a:endParaRPr lang="zh-CN" altLang="en-US"/>
          </a:p>
        </p:txBody>
      </p:sp>
      <p:sp>
        <p:nvSpPr>
          <p:cNvPr id="9" name="页脚占位符 5"/>
          <p:cNvSpPr>
            <a:spLocks noGrp="1"/>
          </p:cNvSpPr>
          <p:nvPr>
            <p:ph type="ftr" sz="quarter" idx="11"/>
          </p:nvPr>
        </p:nvSpPr>
        <p:spPr/>
        <p:txBody>
          <a:bodyPr/>
          <a:lstStyle>
            <a:lvl1pPr>
              <a:defRPr/>
            </a:lvl1pPr>
            <a:extLst/>
          </a:lstStyle>
          <a:p>
            <a:pPr>
              <a:defRPr/>
            </a:pPr>
            <a:endParaRPr lang="zh-CN" altLang="en-US"/>
          </a:p>
        </p:txBody>
      </p:sp>
      <p:sp>
        <p:nvSpPr>
          <p:cNvPr id="10" name="灯片编号占位符 6"/>
          <p:cNvSpPr>
            <a:spLocks noGrp="1"/>
          </p:cNvSpPr>
          <p:nvPr>
            <p:ph type="sldNum" sz="quarter" idx="12"/>
          </p:nvPr>
        </p:nvSpPr>
        <p:spPr/>
        <p:txBody>
          <a:bodyPr/>
          <a:lstStyle>
            <a:lvl1pPr>
              <a:defRPr/>
            </a:lvl1pPr>
            <a:extLst/>
          </a:lstStyle>
          <a:p>
            <a:pPr>
              <a:defRPr/>
            </a:pPr>
            <a:fld id="{0CCF00F2-1B29-4134-A324-002B6C4F2A8D}"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椭圆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同心圆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矩形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标题占位符 4"/>
          <p:cNvSpPr>
            <a:spLocks noGrp="1"/>
          </p:cNvSpPr>
          <p:nvPr>
            <p:ph type="title"/>
          </p:nvPr>
        </p:nvSpPr>
        <p:spPr>
          <a:xfrm>
            <a:off x="1435100" y="274638"/>
            <a:ext cx="7499350" cy="1143000"/>
          </a:xfrm>
          <a:prstGeom prst="rect">
            <a:avLst/>
          </a:prstGeom>
        </p:spPr>
        <p:txBody>
          <a:bodyPr anchor="ctr">
            <a:normAutofit/>
          </a:bodyPr>
          <a:lstStyle>
            <a:extLst/>
          </a:lstStyle>
          <a:p>
            <a:r>
              <a:rPr lang="zh-CN" altLang="en-US" smtClean="0"/>
              <a:t>单击此处编辑母版标题样式</a:t>
            </a:r>
            <a:endParaRPr lang="en-US"/>
          </a:p>
        </p:txBody>
      </p:sp>
      <p:sp>
        <p:nvSpPr>
          <p:cNvPr id="1033" name="文本占位符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24" name="日期占位符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ea typeface="+mn-ea"/>
              </a:defRPr>
            </a:lvl1pPr>
            <a:extLst/>
          </a:lstStyle>
          <a:p>
            <a:pPr>
              <a:defRPr/>
            </a:pPr>
            <a:fld id="{20D407D9-418E-446F-9F8D-0F2BD28D128A}" type="datetimeFigureOut">
              <a:rPr lang="zh-CN" altLang="en-US"/>
              <a:pPr>
                <a:defRPr/>
              </a:pPr>
              <a:t>2015-03-16</a:t>
            </a:fld>
            <a:endParaRPr lang="zh-CN" altLang="en-US"/>
          </a:p>
        </p:txBody>
      </p:sp>
      <p:sp>
        <p:nvSpPr>
          <p:cNvPr id="10" name="页脚占位符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ea typeface="+mn-ea"/>
              </a:defRPr>
            </a:lvl1pPr>
            <a:extLst/>
          </a:lstStyle>
          <a:p>
            <a:pPr>
              <a:defRPr/>
            </a:pPr>
            <a:endParaRPr lang="zh-CN" altLang="en-US"/>
          </a:p>
        </p:txBody>
      </p:sp>
      <p:sp>
        <p:nvSpPr>
          <p:cNvPr id="22" name="灯片编号占位符 21"/>
          <p:cNvSpPr>
            <a:spLocks noGrp="1"/>
          </p:cNvSpPr>
          <p:nvPr>
            <p:ph type="sldNum" sz="quarter" idx="4"/>
          </p:nvPr>
        </p:nvSpPr>
        <p:spPr>
          <a:xfrm>
            <a:off x="8613775" y="6305550"/>
            <a:ext cx="457200" cy="476250"/>
          </a:xfrm>
          <a:prstGeom prst="rect">
            <a:avLst/>
          </a:prstGeom>
        </p:spPr>
        <p:txBody>
          <a:bodyPr anchor="b"/>
          <a:lstStyle>
            <a:lvl1pPr algn="ctr" eaLnBrk="1" fontAlgn="auto" latinLnBrk="0" hangingPunct="1">
              <a:spcBef>
                <a:spcPts val="0"/>
              </a:spcBef>
              <a:spcAft>
                <a:spcPts val="0"/>
              </a:spcAft>
              <a:defRPr kumimoji="0" sz="1200">
                <a:solidFill>
                  <a:schemeClr val="bg2">
                    <a:shade val="50000"/>
                    <a:satMod val="200000"/>
                  </a:schemeClr>
                </a:solidFill>
                <a:effectLst/>
                <a:latin typeface="+mn-lt"/>
                <a:ea typeface="+mn-ea"/>
              </a:defRPr>
            </a:lvl1pPr>
            <a:extLst/>
          </a:lstStyle>
          <a:p>
            <a:pPr>
              <a:defRPr/>
            </a:pPr>
            <a:fld id="{9491EFE8-B564-43AF-9E7D-85E3B8514299}" type="slidenum">
              <a:rPr lang="zh-CN" altLang="en-US"/>
              <a:pPr>
                <a:defRPr/>
              </a:pPr>
              <a:t>‹#›</a:t>
            </a:fld>
            <a:endParaRPr lang="zh-CN" altLang="en-US"/>
          </a:p>
        </p:txBody>
      </p:sp>
      <p:sp>
        <p:nvSpPr>
          <p:cNvPr id="15" name="矩形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43" r:id="rId1"/>
    <p:sldLayoutId id="2147483842" r:id="rId2"/>
    <p:sldLayoutId id="2147483844" r:id="rId3"/>
    <p:sldLayoutId id="2147483841" r:id="rId4"/>
    <p:sldLayoutId id="2147483845" r:id="rId5"/>
    <p:sldLayoutId id="2147483840" r:id="rId6"/>
    <p:sldLayoutId id="2147483846" r:id="rId7"/>
    <p:sldLayoutId id="2147483847" r:id="rId8"/>
    <p:sldLayoutId id="2147483848" r:id="rId9"/>
    <p:sldLayoutId id="2147483839" r:id="rId10"/>
    <p:sldLayoutId id="2147483838" r:id="rId11"/>
    <p:sldLayoutId id="2147483837" r:id="rId12"/>
    <p:sldLayoutId id="2147483836" r:id="rId13"/>
    <p:sldLayoutId id="2147483835" r:id="rId14"/>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ea typeface="华文中宋" pitchFamily="2" charset="-122"/>
        </a:defRPr>
      </a:lvl2pPr>
      <a:lvl3pPr algn="l" rtl="0" eaLnBrk="0" fontAlgn="base" hangingPunct="0">
        <a:spcBef>
          <a:spcPct val="0"/>
        </a:spcBef>
        <a:spcAft>
          <a:spcPct val="0"/>
        </a:spcAft>
        <a:defRPr sz="4300">
          <a:solidFill>
            <a:srgbClr val="572314"/>
          </a:solidFill>
          <a:latin typeface="Gill Sans MT" pitchFamily="34" charset="0"/>
          <a:ea typeface="华文中宋" pitchFamily="2" charset="-122"/>
        </a:defRPr>
      </a:lvl3pPr>
      <a:lvl4pPr algn="l" rtl="0" eaLnBrk="0" fontAlgn="base" hangingPunct="0">
        <a:spcBef>
          <a:spcPct val="0"/>
        </a:spcBef>
        <a:spcAft>
          <a:spcPct val="0"/>
        </a:spcAft>
        <a:defRPr sz="4300">
          <a:solidFill>
            <a:srgbClr val="572314"/>
          </a:solidFill>
          <a:latin typeface="Gill Sans MT" pitchFamily="34" charset="0"/>
          <a:ea typeface="华文中宋" pitchFamily="2" charset="-122"/>
        </a:defRPr>
      </a:lvl4pPr>
      <a:lvl5pPr algn="l" rtl="0" eaLnBrk="0" fontAlgn="base" hangingPunct="0">
        <a:spcBef>
          <a:spcPct val="0"/>
        </a:spcBef>
        <a:spcAft>
          <a:spcPct val="0"/>
        </a:spcAft>
        <a:defRPr sz="4300">
          <a:solidFill>
            <a:srgbClr val="572314"/>
          </a:solidFill>
          <a:latin typeface="Gill Sans MT" pitchFamily="34" charset="0"/>
          <a:ea typeface="华文中宋" pitchFamily="2" charset="-122"/>
        </a:defRPr>
      </a:lvl5pPr>
      <a:lvl6pPr marL="457200" algn="l" rtl="0" fontAlgn="base">
        <a:spcBef>
          <a:spcPct val="0"/>
        </a:spcBef>
        <a:spcAft>
          <a:spcPct val="0"/>
        </a:spcAft>
        <a:defRPr sz="4300">
          <a:solidFill>
            <a:srgbClr val="572314"/>
          </a:solidFill>
          <a:latin typeface="Gill Sans MT" pitchFamily="34" charset="0"/>
          <a:ea typeface="华文中宋" pitchFamily="2" charset="-122"/>
        </a:defRPr>
      </a:lvl6pPr>
      <a:lvl7pPr marL="914400" algn="l" rtl="0" fontAlgn="base">
        <a:spcBef>
          <a:spcPct val="0"/>
        </a:spcBef>
        <a:spcAft>
          <a:spcPct val="0"/>
        </a:spcAft>
        <a:defRPr sz="4300">
          <a:solidFill>
            <a:srgbClr val="572314"/>
          </a:solidFill>
          <a:latin typeface="Gill Sans MT" pitchFamily="34" charset="0"/>
          <a:ea typeface="华文中宋" pitchFamily="2" charset="-122"/>
        </a:defRPr>
      </a:lvl7pPr>
      <a:lvl8pPr marL="1371600" algn="l" rtl="0" fontAlgn="base">
        <a:spcBef>
          <a:spcPct val="0"/>
        </a:spcBef>
        <a:spcAft>
          <a:spcPct val="0"/>
        </a:spcAft>
        <a:defRPr sz="4300">
          <a:solidFill>
            <a:srgbClr val="572314"/>
          </a:solidFill>
          <a:latin typeface="Gill Sans MT" pitchFamily="34" charset="0"/>
          <a:ea typeface="华文中宋" pitchFamily="2" charset="-122"/>
        </a:defRPr>
      </a:lvl8pPr>
      <a:lvl9pPr marL="1828800" algn="l" rtl="0" fontAlgn="base">
        <a:spcBef>
          <a:spcPct val="0"/>
        </a:spcBef>
        <a:spcAft>
          <a:spcPct val="0"/>
        </a:spcAft>
        <a:defRPr sz="4300">
          <a:solidFill>
            <a:srgbClr val="572314"/>
          </a:solidFill>
          <a:latin typeface="Gill Sans MT" pitchFamily="34" charset="0"/>
          <a:ea typeface="华文中宋" pitchFamily="2"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Microsoft_Excel_97-2003_Worksheet5.xls"/><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Excel_97-2003_Worksheet6.xls"/><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Microsoft_Excel_97-2003_Worksheet7.xls"/><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syjy.com.cn/jxzyk/sck/tpsc/bl2.ht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t="-15000" b="-15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3347864" y="764704"/>
            <a:ext cx="5370637" cy="1368152"/>
          </a:xfrm>
        </p:spPr>
        <p:txBody>
          <a:bodyPr vert="horz" wrap="square" lIns="91440" tIns="45720" rIns="91440" bIns="45720" numCol="1" anchorCtr="0" compatLnSpc="1">
            <a:prstTxWarp prst="textNoShape">
              <a:avLst/>
            </a:prstTxWarp>
            <a:noAutofit/>
          </a:bodyPr>
          <a:lstStyle/>
          <a:p>
            <a:pPr eaLnBrk="1" hangingPunct="1">
              <a:defRPr/>
            </a:pPr>
            <a:r>
              <a:rPr lang="zh-CN" altLang="en-US" sz="4400" b="1" dirty="0" smtClean="0">
                <a:effectLst>
                  <a:outerShdw blurRad="38100" dist="38100" dir="2700000" algn="tl">
                    <a:srgbClr val="C0C0C0"/>
                  </a:outerShdw>
                </a:effectLst>
                <a:latin typeface="华文彩云" pitchFamily="2" charset="-122"/>
                <a:ea typeface="华文彩云" pitchFamily="2" charset="-122"/>
              </a:rPr>
              <a:t>改变自己 改变未来</a:t>
            </a:r>
            <a:r>
              <a:rPr lang="zh-CN" altLang="en-US" sz="3600" b="1" dirty="0" smtClean="0">
                <a:effectLst>
                  <a:outerShdw blurRad="38100" dist="38100" dir="2700000" algn="tl">
                    <a:srgbClr val="C0C0C0"/>
                  </a:outerShdw>
                </a:effectLst>
                <a:latin typeface="华文彩云" pitchFamily="2" charset="-122"/>
                <a:ea typeface="华文彩云" pitchFamily="2" charset="-122"/>
              </a:rPr>
              <a:t> </a:t>
            </a:r>
          </a:p>
        </p:txBody>
      </p:sp>
      <p:sp>
        <p:nvSpPr>
          <p:cNvPr id="5" name="副标题 4"/>
          <p:cNvSpPr>
            <a:spLocks noGrp="1"/>
          </p:cNvSpPr>
          <p:nvPr>
            <p:ph type="subTitle" idx="1"/>
          </p:nvPr>
        </p:nvSpPr>
        <p:spPr>
          <a:xfrm>
            <a:off x="4932040" y="4221088"/>
            <a:ext cx="2592288" cy="360039"/>
          </a:xfrm>
        </p:spPr>
        <p:txBody>
          <a:bodyPr>
            <a:normAutofit fontScale="77500" lnSpcReduction="20000"/>
          </a:bodyPr>
          <a:lstStyle/>
          <a:p>
            <a:pPr eaLnBrk="1" fontAlgn="auto" hangingPunct="1">
              <a:spcAft>
                <a:spcPts val="0"/>
              </a:spcAft>
              <a:buFont typeface="Wingdings 2"/>
              <a:buNone/>
              <a:defRPr/>
            </a:pPr>
            <a:r>
              <a:rPr lang="zh-CN" altLang="en-US" sz="3200" b="1" dirty="0" smtClean="0">
                <a:latin typeface="华文新魏" pitchFamily="2" charset="-122"/>
                <a:ea typeface="华文新魏" pitchFamily="2" charset="-122"/>
              </a:rPr>
              <a:t>高一（七）班  </a:t>
            </a:r>
            <a:endParaRPr lang="zh-CN" altLang="en-US" sz="3200" b="1"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5" name="Group 7"/>
          <p:cNvGrpSpPr>
            <a:grpSpLocks/>
          </p:cNvGrpSpPr>
          <p:nvPr/>
        </p:nvGrpSpPr>
        <p:grpSpPr bwMode="auto">
          <a:xfrm>
            <a:off x="0" y="0"/>
            <a:ext cx="5710238" cy="6858000"/>
            <a:chOff x="0" y="0"/>
            <a:chExt cx="3597" cy="4320"/>
          </a:xfrm>
        </p:grpSpPr>
        <p:pic>
          <p:nvPicPr>
            <p:cNvPr id="26629" name="Picture 2"/>
            <p:cNvPicPr>
              <a:picLocks noChangeAspect="1" noChangeArrowheads="1"/>
            </p:cNvPicPr>
            <p:nvPr/>
          </p:nvPicPr>
          <p:blipFill>
            <a:blip r:embed="rId3" cstate="print"/>
            <a:srcRect/>
            <a:stretch>
              <a:fillRect/>
            </a:stretch>
          </p:blipFill>
          <p:spPr bwMode="auto">
            <a:xfrm>
              <a:off x="0" y="0"/>
              <a:ext cx="2971" cy="4320"/>
            </a:xfrm>
            <a:prstGeom prst="rect">
              <a:avLst/>
            </a:prstGeom>
            <a:noFill/>
            <a:ln w="9525">
              <a:noFill/>
              <a:miter lim="800000"/>
              <a:headEnd/>
              <a:tailEnd/>
            </a:ln>
          </p:spPr>
        </p:pic>
        <p:sp>
          <p:nvSpPr>
            <p:cNvPr id="26630" name="Text Box 3"/>
            <p:cNvSpPr txBox="1">
              <a:spLocks noChangeArrowheads="1"/>
            </p:cNvSpPr>
            <p:nvPr/>
          </p:nvSpPr>
          <p:spPr bwMode="auto">
            <a:xfrm>
              <a:off x="3015" y="270"/>
              <a:ext cx="582" cy="3794"/>
            </a:xfrm>
            <a:prstGeom prst="rect">
              <a:avLst/>
            </a:prstGeom>
            <a:noFill/>
            <a:ln w="9525">
              <a:noFill/>
              <a:miter lim="800000"/>
              <a:headEnd/>
              <a:tailEnd/>
            </a:ln>
          </p:spPr>
          <p:txBody>
            <a:bodyPr vert="eaVert">
              <a:spAutoFit/>
            </a:bodyPr>
            <a:lstStyle/>
            <a:p>
              <a:r>
                <a:rPr lang="zh-CN" altLang="en-US" sz="4800" b="1">
                  <a:latin typeface="Tahoma" pitchFamily="34" charset="0"/>
                  <a:ea typeface="华文隶书" pitchFamily="2" charset="-122"/>
                </a:rPr>
                <a:t>征服自我是一种幸福</a:t>
              </a:r>
            </a:p>
          </p:txBody>
        </p:sp>
      </p:grpSp>
      <p:sp>
        <p:nvSpPr>
          <p:cNvPr id="21508" name="Rectangle 4"/>
          <p:cNvSpPr>
            <a:spLocks noChangeArrowheads="1"/>
          </p:cNvSpPr>
          <p:nvPr/>
        </p:nvSpPr>
        <p:spPr bwMode="auto">
          <a:xfrm>
            <a:off x="5580063" y="260350"/>
            <a:ext cx="3563937" cy="1366838"/>
          </a:xfrm>
          <a:prstGeom prst="rect">
            <a:avLst/>
          </a:prstGeom>
          <a:noFill/>
          <a:ln w="76200" cmpd="tri">
            <a:solidFill>
              <a:srgbClr val="FF0000"/>
            </a:solidFill>
            <a:miter lim="800000"/>
            <a:headEnd/>
            <a:tailEnd/>
          </a:ln>
        </p:spPr>
        <p:txBody>
          <a:bodyPr/>
          <a:lstStyle/>
          <a:p>
            <a:pPr marL="342900" indent="-342900">
              <a:spcBef>
                <a:spcPct val="20000"/>
              </a:spcBef>
            </a:pPr>
            <a:r>
              <a:rPr lang="en-US" altLang="zh-CN" sz="3600" b="1">
                <a:latin typeface="Gill Sans MT"/>
                <a:ea typeface="华文中宋" pitchFamily="2" charset="-122"/>
              </a:rPr>
              <a:t>  </a:t>
            </a:r>
            <a:r>
              <a:rPr lang="zh-CN" altLang="en-US" sz="3600" b="1">
                <a:latin typeface="Gill Sans MT"/>
                <a:ea typeface="华文中宋" pitchFamily="2" charset="-122"/>
              </a:rPr>
              <a:t>将不良习惯扼杀于萌芽状态</a:t>
            </a:r>
          </a:p>
        </p:txBody>
      </p:sp>
      <p:sp>
        <p:nvSpPr>
          <p:cNvPr id="21509" name="Rectangle 5"/>
          <p:cNvSpPr>
            <a:spLocks noChangeArrowheads="1"/>
          </p:cNvSpPr>
          <p:nvPr/>
        </p:nvSpPr>
        <p:spPr bwMode="auto">
          <a:xfrm>
            <a:off x="5795963" y="1916113"/>
            <a:ext cx="3097212" cy="2160587"/>
          </a:xfrm>
          <a:prstGeom prst="rect">
            <a:avLst/>
          </a:prstGeom>
          <a:noFill/>
          <a:ln w="76200" cmpd="tri">
            <a:solidFill>
              <a:srgbClr val="FF0000"/>
            </a:solidFill>
            <a:miter lim="800000"/>
            <a:headEnd/>
            <a:tailEnd/>
          </a:ln>
        </p:spPr>
        <p:txBody>
          <a:bodyPr/>
          <a:lstStyle/>
          <a:p>
            <a:pPr marL="342900" indent="-342900">
              <a:spcBef>
                <a:spcPct val="20000"/>
              </a:spcBef>
            </a:pPr>
            <a:r>
              <a:rPr lang="en-US" altLang="zh-CN" sz="3200" b="1">
                <a:latin typeface="Gill Sans MT"/>
                <a:ea typeface="华文中宋" pitchFamily="2" charset="-122"/>
              </a:rPr>
              <a:t>   </a:t>
            </a:r>
            <a:r>
              <a:rPr lang="zh-CN" altLang="en-US" sz="3200" b="1">
                <a:latin typeface="Gill Sans MT"/>
                <a:ea typeface="华文中宋" pitchFamily="2" charset="-122"/>
              </a:rPr>
              <a:t>发扬愚公移山精神克服阻碍自己发展的陋习</a:t>
            </a:r>
          </a:p>
        </p:txBody>
      </p:sp>
      <p:sp>
        <p:nvSpPr>
          <p:cNvPr id="21510" name="Rectangle 6"/>
          <p:cNvSpPr>
            <a:spLocks noChangeArrowheads="1"/>
          </p:cNvSpPr>
          <p:nvPr/>
        </p:nvSpPr>
        <p:spPr bwMode="auto">
          <a:xfrm>
            <a:off x="5884863" y="4419600"/>
            <a:ext cx="2878137" cy="1905000"/>
          </a:xfrm>
          <a:prstGeom prst="rect">
            <a:avLst/>
          </a:prstGeom>
          <a:noFill/>
          <a:ln w="76200" cmpd="tri">
            <a:solidFill>
              <a:srgbClr val="FF0000"/>
            </a:solidFill>
            <a:miter lim="800000"/>
            <a:headEnd/>
            <a:tailEnd/>
          </a:ln>
        </p:spPr>
        <p:txBody>
          <a:bodyPr/>
          <a:lstStyle/>
          <a:p>
            <a:pPr marL="342900" indent="-342900">
              <a:spcBef>
                <a:spcPct val="20000"/>
              </a:spcBef>
            </a:pPr>
            <a:r>
              <a:rPr lang="en-US" altLang="zh-CN" sz="3600" b="1">
                <a:latin typeface="Gill Sans MT"/>
                <a:ea typeface="华文中宋" pitchFamily="2" charset="-122"/>
              </a:rPr>
              <a:t>   </a:t>
            </a:r>
            <a:r>
              <a:rPr lang="zh-CN" altLang="en-US" sz="3600" b="1">
                <a:latin typeface="Gill Sans MT"/>
                <a:ea typeface="华文中宋" pitchFamily="2" charset="-122"/>
              </a:rPr>
              <a:t>努力养成和保持良好的习惯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wipe(down)">
                                      <p:cBhvr>
                                        <p:cTn id="7" dur="580">
                                          <p:stCondLst>
                                            <p:cond delay="0"/>
                                          </p:stCondLst>
                                        </p:cTn>
                                        <p:tgtEl>
                                          <p:spTgt spid="27655"/>
                                        </p:tgtEl>
                                      </p:cBhvr>
                                    </p:animEffect>
                                    <p:anim calcmode="lin" valueType="num">
                                      <p:cBhvr>
                                        <p:cTn id="8" dur="1822" tmFilter="0,0; 0.14,0.36; 0.43,0.73; 0.71,0.91; 1.0,1.0">
                                          <p:stCondLst>
                                            <p:cond delay="0"/>
                                          </p:stCondLst>
                                        </p:cTn>
                                        <p:tgtEl>
                                          <p:spTgt spid="2765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65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65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65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655"/>
                                        </p:tgtEl>
                                        <p:attrNameLst>
                                          <p:attrName>ppt_y</p:attrName>
                                        </p:attrNameLst>
                                      </p:cBhvr>
                                      <p:tavLst>
                                        <p:tav tm="0" fmla="#ppt_y-sin(pi*$)/81">
                                          <p:val>
                                            <p:fltVal val="0"/>
                                          </p:val>
                                        </p:tav>
                                        <p:tav tm="100000">
                                          <p:val>
                                            <p:fltVal val="1"/>
                                          </p:val>
                                        </p:tav>
                                      </p:tavLst>
                                    </p:anim>
                                    <p:animScale>
                                      <p:cBhvr>
                                        <p:cTn id="13" dur="26">
                                          <p:stCondLst>
                                            <p:cond delay="650"/>
                                          </p:stCondLst>
                                        </p:cTn>
                                        <p:tgtEl>
                                          <p:spTgt spid="27655"/>
                                        </p:tgtEl>
                                      </p:cBhvr>
                                      <p:to x="100000" y="60000"/>
                                    </p:animScale>
                                    <p:animScale>
                                      <p:cBhvr>
                                        <p:cTn id="14" dur="166" decel="50000">
                                          <p:stCondLst>
                                            <p:cond delay="676"/>
                                          </p:stCondLst>
                                        </p:cTn>
                                        <p:tgtEl>
                                          <p:spTgt spid="27655"/>
                                        </p:tgtEl>
                                      </p:cBhvr>
                                      <p:to x="100000" y="100000"/>
                                    </p:animScale>
                                    <p:animScale>
                                      <p:cBhvr>
                                        <p:cTn id="15" dur="26">
                                          <p:stCondLst>
                                            <p:cond delay="1312"/>
                                          </p:stCondLst>
                                        </p:cTn>
                                        <p:tgtEl>
                                          <p:spTgt spid="27655"/>
                                        </p:tgtEl>
                                      </p:cBhvr>
                                      <p:to x="100000" y="80000"/>
                                    </p:animScale>
                                    <p:animScale>
                                      <p:cBhvr>
                                        <p:cTn id="16" dur="166" decel="50000">
                                          <p:stCondLst>
                                            <p:cond delay="1338"/>
                                          </p:stCondLst>
                                        </p:cTn>
                                        <p:tgtEl>
                                          <p:spTgt spid="27655"/>
                                        </p:tgtEl>
                                      </p:cBhvr>
                                      <p:to x="100000" y="100000"/>
                                    </p:animScale>
                                    <p:animScale>
                                      <p:cBhvr>
                                        <p:cTn id="17" dur="26">
                                          <p:stCondLst>
                                            <p:cond delay="1642"/>
                                          </p:stCondLst>
                                        </p:cTn>
                                        <p:tgtEl>
                                          <p:spTgt spid="27655"/>
                                        </p:tgtEl>
                                      </p:cBhvr>
                                      <p:to x="100000" y="90000"/>
                                    </p:animScale>
                                    <p:animScale>
                                      <p:cBhvr>
                                        <p:cTn id="18" dur="166" decel="50000">
                                          <p:stCondLst>
                                            <p:cond delay="1668"/>
                                          </p:stCondLst>
                                        </p:cTn>
                                        <p:tgtEl>
                                          <p:spTgt spid="27655"/>
                                        </p:tgtEl>
                                      </p:cBhvr>
                                      <p:to x="100000" y="100000"/>
                                    </p:animScale>
                                    <p:animScale>
                                      <p:cBhvr>
                                        <p:cTn id="19" dur="26">
                                          <p:stCondLst>
                                            <p:cond delay="1808"/>
                                          </p:stCondLst>
                                        </p:cTn>
                                        <p:tgtEl>
                                          <p:spTgt spid="27655"/>
                                        </p:tgtEl>
                                      </p:cBhvr>
                                      <p:to x="100000" y="95000"/>
                                    </p:animScale>
                                    <p:animScale>
                                      <p:cBhvr>
                                        <p:cTn id="20" dur="166" decel="50000">
                                          <p:stCondLst>
                                            <p:cond delay="1834"/>
                                          </p:stCondLst>
                                        </p:cTn>
                                        <p:tgtEl>
                                          <p:spTgt spid="2765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5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15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510"/>
                                        </p:tgtEl>
                                        <p:attrNameLst>
                                          <p:attrName>style.visibility</p:attrName>
                                        </p:attrNameLst>
                                      </p:cBhvr>
                                      <p:to>
                                        <p:strVal val="visible"/>
                                      </p:to>
                                    </p:set>
                                    <p:animEffect transition="in" filter="blinds(horizontal)">
                                      <p:cBhvr>
                                        <p:cTn id="33"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autoUpdateAnimBg="0"/>
      <p:bldP spid="21509" grpId="0" animBg="1" autoUpdateAnimBg="0"/>
      <p:bldP spid="21510"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descr="2009218929454218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8674" name="Rectangle 2"/>
          <p:cNvSpPr>
            <a:spLocks noGrp="1"/>
          </p:cNvSpPr>
          <p:nvPr>
            <p:ph type="title" idx="4294967295"/>
          </p:nvPr>
        </p:nvSpPr>
        <p:spPr bwMode="auto">
          <a:xfrm>
            <a:off x="250825" y="188913"/>
            <a:ext cx="7499350" cy="1143000"/>
          </a:xfrm>
          <a:noFill/>
        </p:spPr>
        <p:txBody>
          <a:bodyPr vert="horz" wrap="square" lIns="91440" tIns="45720" rIns="91440" bIns="45720" numCol="1" anchorCtr="0" compatLnSpc="1">
            <a:prstTxWarp prst="textNoShape">
              <a:avLst/>
            </a:prstTxWarp>
          </a:bodyPr>
          <a:lstStyle/>
          <a:p>
            <a:r>
              <a:rPr lang="zh-CN" altLang="en-US" smtClean="0">
                <a:effectLst/>
              </a:rPr>
              <a:t>如何形成习惯</a:t>
            </a:r>
          </a:p>
        </p:txBody>
      </p:sp>
      <p:sp>
        <p:nvSpPr>
          <p:cNvPr id="28675" name="Rectangle 3"/>
          <p:cNvSpPr>
            <a:spLocks noGrp="1"/>
          </p:cNvSpPr>
          <p:nvPr>
            <p:ph type="body" idx="4294967295"/>
          </p:nvPr>
        </p:nvSpPr>
        <p:spPr>
          <a:xfrm>
            <a:off x="468313" y="1436688"/>
            <a:ext cx="7499350" cy="4800600"/>
          </a:xfrm>
        </p:spPr>
        <p:txBody>
          <a:bodyPr/>
          <a:lstStyle/>
          <a:p>
            <a:pPr>
              <a:buFont typeface="Wingdings 2" pitchFamily="18" charset="2"/>
              <a:buNone/>
            </a:pPr>
            <a:r>
              <a:rPr lang="zh-CN" altLang="en-US" b="1" smtClean="0"/>
              <a:t>          行为心理学研究表明：</a:t>
            </a:r>
            <a:r>
              <a:rPr lang="en-US" altLang="zh-CN" b="1" smtClean="0"/>
              <a:t>21</a:t>
            </a:r>
            <a:r>
              <a:rPr lang="zh-CN" altLang="en-US" b="1" smtClean="0"/>
              <a:t>天以上的重复会形成习惯；</a:t>
            </a:r>
            <a:r>
              <a:rPr lang="en-US" altLang="zh-CN" b="1" smtClean="0"/>
              <a:t>90</a:t>
            </a:r>
            <a:r>
              <a:rPr lang="zh-CN" altLang="en-US" b="1" smtClean="0"/>
              <a:t>天的重复会形成稳定的习惯。即同一个动作，重复</a:t>
            </a:r>
            <a:r>
              <a:rPr lang="en-US" altLang="zh-CN" b="1" smtClean="0"/>
              <a:t>21</a:t>
            </a:r>
            <a:r>
              <a:rPr lang="zh-CN" altLang="en-US" b="1" smtClean="0"/>
              <a:t>天就会变成习惯性的动作；同样道理，任何一个想法，重复</a:t>
            </a:r>
            <a:r>
              <a:rPr lang="en-US" altLang="zh-CN" b="1" smtClean="0"/>
              <a:t>21</a:t>
            </a:r>
            <a:r>
              <a:rPr lang="zh-CN" altLang="en-US" b="1" smtClean="0"/>
              <a:t>天，或者重复验证</a:t>
            </a:r>
            <a:r>
              <a:rPr lang="en-US" altLang="zh-CN" b="1" smtClean="0"/>
              <a:t>21</a:t>
            </a:r>
            <a:r>
              <a:rPr lang="zh-CN" altLang="en-US" b="1" smtClean="0"/>
              <a:t>次，就会变成习惯性</a:t>
            </a:r>
          </a:p>
          <a:p>
            <a:pPr>
              <a:buFont typeface="Wingdings 2" pitchFamily="18" charset="2"/>
              <a:buNone/>
            </a:pPr>
            <a:r>
              <a:rPr lang="zh-CN" altLang="en-US" b="1" smtClean="0"/>
              <a:t>   想法。所以，一个观念如果</a:t>
            </a:r>
          </a:p>
          <a:p>
            <a:pPr>
              <a:buFont typeface="Wingdings 2" pitchFamily="18" charset="2"/>
              <a:buNone/>
            </a:pPr>
            <a:r>
              <a:rPr lang="zh-CN" altLang="en-US" b="1" smtClean="0"/>
              <a:t>   被别人或者自己验证了</a:t>
            </a:r>
            <a:r>
              <a:rPr lang="en-US" altLang="zh-CN" b="1" smtClean="0"/>
              <a:t>21</a:t>
            </a:r>
            <a:r>
              <a:rPr lang="zh-CN" altLang="en-US" b="1" smtClean="0"/>
              <a:t>次以上，</a:t>
            </a:r>
          </a:p>
          <a:p>
            <a:pPr>
              <a:buFont typeface="Wingdings 2" pitchFamily="18" charset="2"/>
              <a:buNone/>
            </a:pPr>
            <a:r>
              <a:rPr lang="zh-CN" altLang="en-US" b="1" smtClean="0"/>
              <a:t>   它一定已经变成了你的信念。 </a:t>
            </a:r>
          </a:p>
          <a:p>
            <a:endParaRPr lang="zh-CN" alt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9699" name="矩形 2"/>
          <p:cNvSpPr>
            <a:spLocks noChangeArrowheads="1"/>
          </p:cNvSpPr>
          <p:nvPr/>
        </p:nvSpPr>
        <p:spPr bwMode="auto">
          <a:xfrm>
            <a:off x="481968" y="476672"/>
            <a:ext cx="6574236" cy="830997"/>
          </a:xfrm>
          <a:prstGeom prst="rect">
            <a:avLst/>
          </a:prstGeom>
          <a:noFill/>
          <a:ln w="9525">
            <a:noFill/>
            <a:miter lim="800000"/>
            <a:headEnd/>
            <a:tailEnd/>
          </a:ln>
        </p:spPr>
        <p:txBody>
          <a:bodyPr wrap="none">
            <a:spAutoFit/>
          </a:bodyPr>
          <a:lstStyle/>
          <a:p>
            <a:r>
              <a:rPr lang="zh-CN" altLang="en-US" sz="4800" b="1" dirty="0">
                <a:solidFill>
                  <a:srgbClr val="FF0000"/>
                </a:solidFill>
                <a:latin typeface="华文彩云" pitchFamily="2" charset="-122"/>
                <a:ea typeface="华文彩云" pitchFamily="2" charset="-122"/>
              </a:rPr>
              <a:t>好习惯榜样奥斯卡得主</a:t>
            </a:r>
            <a:r>
              <a:rPr lang="en-US" altLang="zh-CN" sz="4800" b="1" dirty="0">
                <a:solidFill>
                  <a:srgbClr val="FF0000"/>
                </a:solidFill>
                <a:latin typeface="华文彩云" pitchFamily="2" charset="-122"/>
                <a:ea typeface="华文彩云" pitchFamily="2" charset="-122"/>
              </a:rPr>
              <a:t>:</a:t>
            </a:r>
            <a:endParaRPr lang="en-US" altLang="zh-CN" sz="4800" dirty="0">
              <a:solidFill>
                <a:srgbClr val="FF0000"/>
              </a:solidFill>
            </a:endParaRPr>
          </a:p>
        </p:txBody>
      </p:sp>
      <p:sp>
        <p:nvSpPr>
          <p:cNvPr id="29701" name="Text Box 5"/>
          <p:cNvSpPr txBox="1">
            <a:spLocks noChangeArrowheads="1"/>
          </p:cNvSpPr>
          <p:nvPr/>
        </p:nvSpPr>
        <p:spPr bwMode="auto">
          <a:xfrm>
            <a:off x="7386365" y="430505"/>
            <a:ext cx="648072" cy="923330"/>
          </a:xfrm>
          <a:prstGeom prst="rect">
            <a:avLst/>
          </a:prstGeom>
          <a:noFill/>
          <a:ln w="9525">
            <a:noFill/>
            <a:miter lim="800000"/>
            <a:headEnd/>
            <a:tailEnd/>
          </a:ln>
        </p:spPr>
        <p:txBody>
          <a:bodyPr wrap="square">
            <a:spAutoFit/>
          </a:bodyPr>
          <a:lstStyle/>
          <a:p>
            <a:pPr>
              <a:spcBef>
                <a:spcPct val="50000"/>
              </a:spcBef>
            </a:pPr>
            <a:r>
              <a:rPr lang="zh-CN" altLang="en-US" sz="5400" b="1" dirty="0" smtClean="0">
                <a:solidFill>
                  <a:srgbClr val="FF0000"/>
                </a:solidFill>
                <a:latin typeface="方正舒体" pitchFamily="2" charset="-122"/>
                <a:ea typeface="方正舒体" pitchFamily="2" charset="-122"/>
              </a:rPr>
              <a:t>？</a:t>
            </a:r>
            <a:endParaRPr lang="zh-CN" altLang="en-US" sz="5400" b="1" dirty="0">
              <a:solidFill>
                <a:srgbClr val="FF0000"/>
              </a:solidFill>
              <a:latin typeface="方正舒体" pitchFamily="2" charset="-122"/>
              <a:ea typeface="方正舒体" pitchFamily="2" charset="-122"/>
            </a:endParaRPr>
          </a:p>
        </p:txBody>
      </p:sp>
      <p:pic>
        <p:nvPicPr>
          <p:cNvPr id="5" name="Picture 7" descr="20101220_348F2634284465005072518"/>
          <p:cNvPicPr>
            <a:picLocks noChangeAspect="1" noChangeArrowheads="1"/>
          </p:cNvPicPr>
          <p:nvPr/>
        </p:nvPicPr>
        <p:blipFill rotWithShape="1">
          <a:blip r:embed="rId2" cstate="print"/>
          <a:srcRect l="23905" r="22941" b="7419"/>
          <a:stretch/>
        </p:blipFill>
        <p:spPr bwMode="auto">
          <a:xfrm>
            <a:off x="4551322" y="1622570"/>
            <a:ext cx="2253006" cy="4775111"/>
          </a:xfrm>
          <a:prstGeom prst="rect">
            <a:avLst/>
          </a:prstGeom>
          <a:noFill/>
          <a:ln w="9525">
            <a:noFill/>
            <a:miter lim="800000"/>
            <a:headEnd/>
            <a:tailEnd/>
          </a:ln>
        </p:spPr>
      </p:pic>
      <p:pic>
        <p:nvPicPr>
          <p:cNvPr id="29702" name="Picture 7" descr="20101220_348F2634284465005072518"/>
          <p:cNvPicPr>
            <a:picLocks noChangeAspect="1" noChangeArrowheads="1"/>
          </p:cNvPicPr>
          <p:nvPr/>
        </p:nvPicPr>
        <p:blipFill rotWithShape="1">
          <a:blip r:embed="rId2" cstate="print"/>
          <a:srcRect l="23811" r="24370" b="7419"/>
          <a:stretch/>
        </p:blipFill>
        <p:spPr bwMode="auto">
          <a:xfrm>
            <a:off x="2354877" y="1622571"/>
            <a:ext cx="2196445" cy="4775110"/>
          </a:xfrm>
          <a:prstGeom prst="rect">
            <a:avLst/>
          </a:prstGeom>
          <a:noFill/>
          <a:ln w="9525">
            <a:noFill/>
            <a:miter lim="800000"/>
            <a:headEnd/>
            <a:tailEnd/>
          </a:ln>
        </p:spPr>
      </p:pic>
      <p:pic>
        <p:nvPicPr>
          <p:cNvPr id="6" name="Picture 7" descr="20101220_348F2634284465005072518"/>
          <p:cNvPicPr>
            <a:picLocks noChangeAspect="1" noChangeArrowheads="1"/>
          </p:cNvPicPr>
          <p:nvPr/>
        </p:nvPicPr>
        <p:blipFill rotWithShape="1">
          <a:blip r:embed="rId2" cstate="print"/>
          <a:srcRect l="23905" t="-1" r="22941" b="7660"/>
          <a:stretch/>
        </p:blipFill>
        <p:spPr bwMode="auto">
          <a:xfrm>
            <a:off x="6890994" y="1642804"/>
            <a:ext cx="2253006" cy="4762723"/>
          </a:xfrm>
          <a:prstGeom prst="rect">
            <a:avLst/>
          </a:prstGeom>
          <a:noFill/>
          <a:ln w="9525">
            <a:noFill/>
            <a:miter lim="800000"/>
            <a:headEnd/>
            <a:tailEnd/>
          </a:ln>
        </p:spPr>
      </p:pic>
      <p:pic>
        <p:nvPicPr>
          <p:cNvPr id="7" name="Picture 7" descr="20101220_348F2634284465005072518"/>
          <p:cNvPicPr>
            <a:picLocks noChangeAspect="1" noChangeArrowheads="1"/>
          </p:cNvPicPr>
          <p:nvPr/>
        </p:nvPicPr>
        <p:blipFill rotWithShape="1">
          <a:blip r:embed="rId2" cstate="print"/>
          <a:srcRect l="23811" r="24370" b="7419"/>
          <a:stretch/>
        </p:blipFill>
        <p:spPr bwMode="auto">
          <a:xfrm>
            <a:off x="26701" y="1656518"/>
            <a:ext cx="2196445" cy="477511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anim calcmode="lin" valueType="num">
                                      <p:cBhvr additive="base">
                                        <p:cTn id="12" dur="500" fill="hold"/>
                                        <p:tgtEl>
                                          <p:spTgt spid="29701"/>
                                        </p:tgtEl>
                                        <p:attrNameLst>
                                          <p:attrName>ppt_x</p:attrName>
                                        </p:attrNameLst>
                                      </p:cBhvr>
                                      <p:tavLst>
                                        <p:tav tm="0">
                                          <p:val>
                                            <p:strVal val="#ppt_x"/>
                                          </p:val>
                                        </p:tav>
                                        <p:tav tm="100000">
                                          <p:val>
                                            <p:strVal val="#ppt_x"/>
                                          </p:val>
                                        </p:tav>
                                      </p:tavLst>
                                    </p:anim>
                                    <p:anim calcmode="lin" valueType="num">
                                      <p:cBhvr additive="base">
                                        <p:cTn id="13" dur="500" fill="hold"/>
                                        <p:tgtEl>
                                          <p:spTgt spid="29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21" name="Picture 7" descr="C:\Documents and Settings\Administrator\桌面\问号-3D小人\问号-3D小人\问号24.jpg"/>
          <p:cNvPicPr>
            <a:picLocks noChangeAspect="1" noChangeArrowheads="1"/>
          </p:cNvPicPr>
          <p:nvPr/>
        </p:nvPicPr>
        <p:blipFill>
          <a:blip r:embed="rId2" cstate="print"/>
          <a:srcRect/>
          <a:stretch>
            <a:fillRect/>
          </a:stretch>
        </p:blipFill>
        <p:spPr bwMode="auto">
          <a:xfrm>
            <a:off x="6660232" y="3737670"/>
            <a:ext cx="2141891" cy="1606418"/>
          </a:xfrm>
          <a:prstGeom prst="rect">
            <a:avLst/>
          </a:prstGeom>
          <a:noFill/>
          <a:ln w="9525">
            <a:noFill/>
            <a:miter lim="800000"/>
            <a:headEnd/>
            <a:tailEnd/>
          </a:ln>
        </p:spPr>
      </p:pic>
      <p:sp>
        <p:nvSpPr>
          <p:cNvPr id="2" name="标题 1"/>
          <p:cNvSpPr>
            <a:spLocks noGrp="1"/>
          </p:cNvSpPr>
          <p:nvPr>
            <p:ph type="title"/>
          </p:nvPr>
        </p:nvSpPr>
        <p:spPr bwMode="auto">
          <a:xfrm>
            <a:off x="143446" y="295061"/>
            <a:ext cx="9001125" cy="1143000"/>
          </a:xfrm>
        </p:spPr>
        <p:txBody>
          <a:bodyPr vert="horz" wrap="square" lIns="91440" tIns="45720" rIns="91440" bIns="45720" numCol="1" anchorCtr="0" compatLnSpc="1">
            <a:prstTxWarp prst="textNoShape">
              <a:avLst/>
            </a:prstTxWarp>
          </a:bodyPr>
          <a:lstStyle/>
          <a:p>
            <a:pPr>
              <a:defRPr/>
            </a:pPr>
            <a:r>
              <a:rPr lang="zh-CN" altLang="en-US" sz="3900" dirty="0" smtClean="0">
                <a:effectLst>
                  <a:outerShdw blurRad="38100" dist="38100" dir="2700000" algn="tl">
                    <a:srgbClr val="C0C0C0"/>
                  </a:outerShdw>
                </a:effectLst>
                <a:latin typeface="华文行楷" pitchFamily="2" charset="-122"/>
                <a:ea typeface="华文行楷" pitchFamily="2" charset="-122"/>
              </a:rPr>
              <a:t>除了最佳习惯奖， 还有诺贝尔榜样奖</a:t>
            </a:r>
          </a:p>
        </p:txBody>
      </p:sp>
      <p:sp>
        <p:nvSpPr>
          <p:cNvPr id="30723" name="矩形 2"/>
          <p:cNvSpPr>
            <a:spLocks noChangeArrowheads="1"/>
          </p:cNvSpPr>
          <p:nvPr/>
        </p:nvSpPr>
        <p:spPr bwMode="auto">
          <a:xfrm>
            <a:off x="1193408" y="5661248"/>
            <a:ext cx="5965095" cy="769441"/>
          </a:xfrm>
          <a:prstGeom prst="rect">
            <a:avLst/>
          </a:prstGeom>
          <a:noFill/>
          <a:ln w="9525">
            <a:noFill/>
            <a:miter lim="800000"/>
            <a:headEnd/>
            <a:tailEnd/>
          </a:ln>
        </p:spPr>
        <p:txBody>
          <a:bodyPr wrap="none">
            <a:spAutoFit/>
          </a:bodyPr>
          <a:lstStyle/>
          <a:p>
            <a:r>
              <a:rPr lang="zh-CN" altLang="en-US" sz="4400" b="1" dirty="0">
                <a:solidFill>
                  <a:srgbClr val="FF0000"/>
                </a:solidFill>
                <a:latin typeface="华文彩云" pitchFamily="2" charset="-122"/>
                <a:ea typeface="华文彩云" pitchFamily="2" charset="-122"/>
              </a:rPr>
              <a:t>让我们寻找下一位榜样 </a:t>
            </a:r>
            <a:endParaRPr lang="zh-CN" altLang="en-US" sz="4400" dirty="0">
              <a:solidFill>
                <a:srgbClr val="FF0000"/>
              </a:solidFill>
            </a:endParaRPr>
          </a:p>
        </p:txBody>
      </p:sp>
      <p:pic>
        <p:nvPicPr>
          <p:cNvPr id="30724" name="Picture 5" descr="201009291808106ed67"/>
          <p:cNvPicPr>
            <a:picLocks noChangeAspect="1" noChangeArrowheads="1"/>
          </p:cNvPicPr>
          <p:nvPr/>
        </p:nvPicPr>
        <p:blipFill>
          <a:blip r:embed="rId3" cstate="print"/>
          <a:srcRect/>
          <a:stretch>
            <a:fillRect/>
          </a:stretch>
        </p:blipFill>
        <p:spPr bwMode="auto">
          <a:xfrm>
            <a:off x="2267744" y="1412775"/>
            <a:ext cx="3816424" cy="38164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box(in)">
                                      <p:cBhvr>
                                        <p:cTn id="10" dur="500"/>
                                        <p:tgtEl>
                                          <p:spTgt spid="3072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30723"/>
                                        </p:tgtEl>
                                        <p:attrNameLst>
                                          <p:attrName>style.visibility</p:attrName>
                                        </p:attrNameLst>
                                      </p:cBhvr>
                                      <p:to>
                                        <p:strVal val="visible"/>
                                      </p:to>
                                    </p:set>
                                    <p:animEffect transition="in" filter="diamond(in)">
                                      <p:cBhvr>
                                        <p:cTn id="15" dur="10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72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1746" name="Picture 5" descr="123235847_61n"/>
          <p:cNvPicPr>
            <a:picLocks noChangeAspect="1" noChangeArrowheads="1"/>
          </p:cNvPicPr>
          <p:nvPr/>
        </p:nvPicPr>
        <p:blipFill>
          <a:blip r:embed="rId2" cstate="print"/>
          <a:srcRect r="1501" b="17467"/>
          <a:stretch>
            <a:fillRect/>
          </a:stretch>
        </p:blipFill>
        <p:spPr bwMode="auto">
          <a:xfrm>
            <a:off x="0" y="0"/>
            <a:ext cx="6818313" cy="4286250"/>
          </a:xfrm>
          <a:prstGeom prst="rect">
            <a:avLst/>
          </a:prstGeom>
          <a:noFill/>
          <a:ln w="9525">
            <a:noFill/>
            <a:miter lim="800000"/>
            <a:headEnd/>
            <a:tailEnd/>
          </a:ln>
        </p:spPr>
      </p:pic>
      <p:sp>
        <p:nvSpPr>
          <p:cNvPr id="9" name="Rectangle 2"/>
          <p:cNvSpPr>
            <a:spLocks noGrp="1"/>
          </p:cNvSpPr>
          <p:nvPr>
            <p:ph type="title"/>
          </p:nvPr>
        </p:nvSpPr>
        <p:spPr bwMode="auto">
          <a:xfrm>
            <a:off x="857250" y="5072063"/>
            <a:ext cx="7429500" cy="1143000"/>
          </a:xfrm>
        </p:spPr>
        <p:txBody>
          <a:bodyPr vert="horz" wrap="square" lIns="91440" tIns="45720" rIns="91440" bIns="45720" numCol="1" anchorCtr="0" compatLnSpc="1">
            <a:prstTxWarp prst="textNoShape">
              <a:avLst/>
            </a:prstTxWarp>
            <a:normAutofit fontScale="90000"/>
          </a:bodyPr>
          <a:lstStyle/>
          <a:p>
            <a:r>
              <a:rPr lang="zh-CN" altLang="en-US" sz="6600" b="1" smtClean="0">
                <a:solidFill>
                  <a:schemeClr val="bg1"/>
                </a:solidFill>
                <a:effectLst/>
                <a:latin typeface="华文新魏" pitchFamily="2" charset="-122"/>
                <a:ea typeface="华文新魏" pitchFamily="2" charset="-122"/>
              </a:rPr>
              <a:t>情景再现</a:t>
            </a:r>
            <a:r>
              <a:rPr lang="en-US" altLang="zh-CN" sz="6600" b="1" smtClean="0">
                <a:solidFill>
                  <a:schemeClr val="bg1"/>
                </a:solidFill>
                <a:effectLst/>
                <a:latin typeface="华文新魏" pitchFamily="2" charset="-122"/>
                <a:ea typeface="华文新魏" pitchFamily="2" charset="-122"/>
              </a:rPr>
              <a:t/>
            </a:r>
            <a:br>
              <a:rPr lang="en-US" altLang="zh-CN" sz="6600" b="1" smtClean="0">
                <a:solidFill>
                  <a:schemeClr val="bg1"/>
                </a:solidFill>
                <a:effectLst/>
                <a:latin typeface="华文新魏" pitchFamily="2" charset="-122"/>
                <a:ea typeface="华文新魏" pitchFamily="2" charset="-122"/>
              </a:rPr>
            </a:br>
            <a:r>
              <a:rPr lang="zh-CN" altLang="en-US" sz="6600" b="1" smtClean="0">
                <a:solidFill>
                  <a:schemeClr val="bg1"/>
                </a:solidFill>
                <a:effectLst/>
                <a:latin typeface="华文新魏" pitchFamily="2" charset="-122"/>
                <a:ea typeface="华文新魏" pitchFamily="2" charset="-122"/>
              </a:rPr>
              <a:t>晚间</a:t>
            </a:r>
            <a:r>
              <a:rPr lang="en-US" altLang="zh-CN" sz="6600" b="1" smtClean="0">
                <a:solidFill>
                  <a:schemeClr val="bg1"/>
                </a:solidFill>
                <a:effectLst/>
                <a:latin typeface="华文新魏" pitchFamily="2" charset="-122"/>
                <a:ea typeface="华文新魏" pitchFamily="2" charset="-122"/>
              </a:rPr>
              <a:t>7</a:t>
            </a:r>
            <a:r>
              <a:rPr lang="zh-CN" altLang="en-US" sz="6600" b="1" smtClean="0">
                <a:solidFill>
                  <a:schemeClr val="bg1"/>
                </a:solidFill>
                <a:effectLst/>
                <a:latin typeface="华文新魏" pitchFamily="2" charset="-122"/>
                <a:ea typeface="华文新魏" pitchFamily="2" charset="-122"/>
              </a:rPr>
              <a:t>：</a:t>
            </a:r>
            <a:r>
              <a:rPr lang="en-US" altLang="zh-CN" sz="6600" b="1" smtClean="0">
                <a:solidFill>
                  <a:schemeClr val="bg1"/>
                </a:solidFill>
                <a:effectLst/>
                <a:latin typeface="华文新魏" pitchFamily="2" charset="-122"/>
                <a:ea typeface="华文新魏" pitchFamily="2" charset="-122"/>
              </a:rPr>
              <a:t>00-10</a:t>
            </a:r>
            <a:r>
              <a:rPr lang="zh-CN" altLang="en-US" sz="6600" b="1" smtClean="0">
                <a:solidFill>
                  <a:schemeClr val="bg1"/>
                </a:solidFill>
                <a:effectLst/>
                <a:latin typeface="华文新魏" pitchFamily="2" charset="-122"/>
                <a:ea typeface="华文新魏" pitchFamily="2" charset="-122"/>
              </a:rPr>
              <a:t>：</a:t>
            </a:r>
            <a:r>
              <a:rPr lang="en-US" altLang="zh-CN" sz="6600" b="1" smtClean="0">
                <a:solidFill>
                  <a:schemeClr val="bg1"/>
                </a:solidFill>
                <a:effectLst/>
                <a:latin typeface="华文新魏" pitchFamily="2" charset="-122"/>
                <a:ea typeface="华文新魏" pitchFamily="2" charset="-122"/>
              </a:rPr>
              <a:t>25</a:t>
            </a:r>
            <a:br>
              <a:rPr lang="en-US" altLang="zh-CN" sz="6600" b="1" smtClean="0">
                <a:solidFill>
                  <a:schemeClr val="bg1"/>
                </a:solidFill>
                <a:effectLst/>
                <a:latin typeface="华文新魏" pitchFamily="2" charset="-122"/>
                <a:ea typeface="华文新魏" pitchFamily="2" charset="-122"/>
              </a:rPr>
            </a:br>
            <a:endParaRPr lang="zh-CN" altLang="en-US" sz="6600" b="1" smtClean="0">
              <a:solidFill>
                <a:schemeClr val="bg1"/>
              </a:solidFill>
              <a:effectLst/>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412776"/>
            <a:ext cx="7499350" cy="1143000"/>
          </a:xfrm>
        </p:spPr>
        <p:txBody>
          <a:bodyPr vert="horz" wrap="square" lIns="91440" tIns="45720" rIns="91440" bIns="45720" numCol="1" anchorCtr="0" compatLnSpc="1">
            <a:prstTxWarp prst="textNoShape">
              <a:avLst/>
            </a:prstTxWarp>
            <a:noAutofit/>
          </a:bodyPr>
          <a:lstStyle/>
          <a:p>
            <a:pPr eaLnBrk="1" hangingPunct="1">
              <a:defRPr/>
            </a:pPr>
            <a:r>
              <a:rPr lang="zh-CN" altLang="en-US" sz="3600" dirty="0" smtClean="0">
                <a:effectLst>
                  <a:outerShdw blurRad="38100" dist="38100" dir="2700000" algn="tl">
                    <a:srgbClr val="C0C0C0"/>
                  </a:outerShdw>
                </a:effectLst>
              </a:rPr>
              <a:t>我们的晚自习怎样才能做得更好？？</a:t>
            </a:r>
          </a:p>
        </p:txBody>
      </p:sp>
      <p:grpSp>
        <p:nvGrpSpPr>
          <p:cNvPr id="33794" name="Group 3"/>
          <p:cNvGrpSpPr>
            <a:grpSpLocks/>
          </p:cNvGrpSpPr>
          <p:nvPr/>
        </p:nvGrpSpPr>
        <p:grpSpPr bwMode="auto">
          <a:xfrm>
            <a:off x="1099344" y="4077072"/>
            <a:ext cx="2744787" cy="1373188"/>
            <a:chOff x="2504" y="2456"/>
            <a:chExt cx="1729" cy="865"/>
          </a:xfrm>
        </p:grpSpPr>
        <p:sp>
          <p:nvSpPr>
            <p:cNvPr id="33795" name="Freeform 4"/>
            <p:cNvSpPr>
              <a:spLocks/>
            </p:cNvSpPr>
            <p:nvPr/>
          </p:nvSpPr>
          <p:spPr bwMode="auto">
            <a:xfrm>
              <a:off x="2504" y="2456"/>
              <a:ext cx="323" cy="865"/>
            </a:xfrm>
            <a:custGeom>
              <a:avLst/>
              <a:gdLst>
                <a:gd name="T0" fmla="*/ 322 w 323"/>
                <a:gd name="T1" fmla="*/ 663 h 865"/>
                <a:gd name="T2" fmla="*/ 268 w 323"/>
                <a:gd name="T3" fmla="*/ 832 h 865"/>
                <a:gd name="T4" fmla="*/ 244 w 323"/>
                <a:gd name="T5" fmla="*/ 663 h 865"/>
                <a:gd name="T6" fmla="*/ 191 w 323"/>
                <a:gd name="T7" fmla="*/ 682 h 865"/>
                <a:gd name="T8" fmla="*/ 179 w 323"/>
                <a:gd name="T9" fmla="*/ 715 h 865"/>
                <a:gd name="T10" fmla="*/ 191 w 323"/>
                <a:gd name="T11" fmla="*/ 728 h 865"/>
                <a:gd name="T12" fmla="*/ 155 w 323"/>
                <a:gd name="T13" fmla="*/ 845 h 865"/>
                <a:gd name="T14" fmla="*/ 155 w 323"/>
                <a:gd name="T15" fmla="*/ 728 h 865"/>
                <a:gd name="T16" fmla="*/ 143 w 323"/>
                <a:gd name="T17" fmla="*/ 695 h 865"/>
                <a:gd name="T18" fmla="*/ 149 w 323"/>
                <a:gd name="T19" fmla="*/ 663 h 865"/>
                <a:gd name="T20" fmla="*/ 107 w 323"/>
                <a:gd name="T21" fmla="*/ 864 h 865"/>
                <a:gd name="T22" fmla="*/ 54 w 323"/>
                <a:gd name="T23" fmla="*/ 416 h 865"/>
                <a:gd name="T24" fmla="*/ 30 w 323"/>
                <a:gd name="T25" fmla="*/ 396 h 865"/>
                <a:gd name="T26" fmla="*/ 18 w 323"/>
                <a:gd name="T27" fmla="*/ 390 h 865"/>
                <a:gd name="T28" fmla="*/ 12 w 323"/>
                <a:gd name="T29" fmla="*/ 364 h 865"/>
                <a:gd name="T30" fmla="*/ 0 w 323"/>
                <a:gd name="T31" fmla="*/ 351 h 865"/>
                <a:gd name="T32" fmla="*/ 42 w 323"/>
                <a:gd name="T33" fmla="*/ 325 h 865"/>
                <a:gd name="T34" fmla="*/ 36 w 323"/>
                <a:gd name="T35" fmla="*/ 273 h 865"/>
                <a:gd name="T36" fmla="*/ 42 w 323"/>
                <a:gd name="T37" fmla="*/ 266 h 865"/>
                <a:gd name="T38" fmla="*/ 101 w 323"/>
                <a:gd name="T39" fmla="*/ 240 h 865"/>
                <a:gd name="T40" fmla="*/ 125 w 323"/>
                <a:gd name="T41" fmla="*/ 195 h 865"/>
                <a:gd name="T42" fmla="*/ 155 w 323"/>
                <a:gd name="T43" fmla="*/ 143 h 865"/>
                <a:gd name="T44" fmla="*/ 167 w 323"/>
                <a:gd name="T45" fmla="*/ 117 h 865"/>
                <a:gd name="T46" fmla="*/ 155 w 323"/>
                <a:gd name="T47" fmla="*/ 104 h 865"/>
                <a:gd name="T48" fmla="*/ 143 w 323"/>
                <a:gd name="T49" fmla="*/ 71 h 865"/>
                <a:gd name="T50" fmla="*/ 185 w 323"/>
                <a:gd name="T51" fmla="*/ 0 h 865"/>
                <a:gd name="T52" fmla="*/ 268 w 323"/>
                <a:gd name="T53" fmla="*/ 6 h 865"/>
                <a:gd name="T54" fmla="*/ 286 w 323"/>
                <a:gd name="T55" fmla="*/ 26 h 865"/>
                <a:gd name="T56" fmla="*/ 286 w 323"/>
                <a:gd name="T57" fmla="*/ 39 h 865"/>
                <a:gd name="T58" fmla="*/ 274 w 323"/>
                <a:gd name="T59" fmla="*/ 45 h 865"/>
                <a:gd name="T60" fmla="*/ 280 w 323"/>
                <a:gd name="T61" fmla="*/ 78 h 865"/>
                <a:gd name="T62" fmla="*/ 298 w 323"/>
                <a:gd name="T63" fmla="*/ 110 h 865"/>
                <a:gd name="T64" fmla="*/ 292 w 323"/>
                <a:gd name="T65" fmla="*/ 123 h 865"/>
                <a:gd name="T66" fmla="*/ 292 w 323"/>
                <a:gd name="T67" fmla="*/ 136 h 865"/>
                <a:gd name="T68" fmla="*/ 286 w 323"/>
                <a:gd name="T69" fmla="*/ 143 h 865"/>
                <a:gd name="T70" fmla="*/ 292 w 323"/>
                <a:gd name="T71" fmla="*/ 162 h 865"/>
                <a:gd name="T72" fmla="*/ 250 w 323"/>
                <a:gd name="T73" fmla="*/ 169 h 865"/>
                <a:gd name="T74" fmla="*/ 292 w 323"/>
                <a:gd name="T75" fmla="*/ 221 h 865"/>
                <a:gd name="T76" fmla="*/ 322 w 323"/>
                <a:gd name="T77" fmla="*/ 292 h 8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3"/>
                <a:gd name="T118" fmla="*/ 0 h 865"/>
                <a:gd name="T119" fmla="*/ 323 w 323"/>
                <a:gd name="T120" fmla="*/ 865 h 8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3" h="865">
                  <a:moveTo>
                    <a:pt x="322" y="292"/>
                  </a:moveTo>
                  <a:lnTo>
                    <a:pt x="322" y="663"/>
                  </a:lnTo>
                  <a:lnTo>
                    <a:pt x="274" y="663"/>
                  </a:lnTo>
                  <a:lnTo>
                    <a:pt x="268" y="832"/>
                  </a:lnTo>
                  <a:lnTo>
                    <a:pt x="244" y="832"/>
                  </a:lnTo>
                  <a:lnTo>
                    <a:pt x="244" y="663"/>
                  </a:lnTo>
                  <a:lnTo>
                    <a:pt x="185" y="663"/>
                  </a:lnTo>
                  <a:lnTo>
                    <a:pt x="191" y="682"/>
                  </a:lnTo>
                  <a:lnTo>
                    <a:pt x="191" y="695"/>
                  </a:lnTo>
                  <a:lnTo>
                    <a:pt x="179" y="715"/>
                  </a:lnTo>
                  <a:lnTo>
                    <a:pt x="179" y="728"/>
                  </a:lnTo>
                  <a:lnTo>
                    <a:pt x="191" y="728"/>
                  </a:lnTo>
                  <a:lnTo>
                    <a:pt x="179" y="845"/>
                  </a:lnTo>
                  <a:lnTo>
                    <a:pt x="155" y="845"/>
                  </a:lnTo>
                  <a:lnTo>
                    <a:pt x="143" y="728"/>
                  </a:lnTo>
                  <a:lnTo>
                    <a:pt x="155" y="728"/>
                  </a:lnTo>
                  <a:lnTo>
                    <a:pt x="155" y="715"/>
                  </a:lnTo>
                  <a:lnTo>
                    <a:pt x="143" y="695"/>
                  </a:lnTo>
                  <a:lnTo>
                    <a:pt x="143" y="682"/>
                  </a:lnTo>
                  <a:lnTo>
                    <a:pt x="149" y="663"/>
                  </a:lnTo>
                  <a:lnTo>
                    <a:pt x="113" y="663"/>
                  </a:lnTo>
                  <a:lnTo>
                    <a:pt x="107" y="864"/>
                  </a:lnTo>
                  <a:lnTo>
                    <a:pt x="83" y="864"/>
                  </a:lnTo>
                  <a:lnTo>
                    <a:pt x="54" y="416"/>
                  </a:lnTo>
                  <a:lnTo>
                    <a:pt x="30" y="416"/>
                  </a:lnTo>
                  <a:lnTo>
                    <a:pt x="30" y="396"/>
                  </a:lnTo>
                  <a:lnTo>
                    <a:pt x="24" y="396"/>
                  </a:lnTo>
                  <a:lnTo>
                    <a:pt x="18" y="390"/>
                  </a:lnTo>
                  <a:lnTo>
                    <a:pt x="18" y="383"/>
                  </a:lnTo>
                  <a:lnTo>
                    <a:pt x="12" y="364"/>
                  </a:lnTo>
                  <a:lnTo>
                    <a:pt x="12" y="351"/>
                  </a:lnTo>
                  <a:lnTo>
                    <a:pt x="0" y="351"/>
                  </a:lnTo>
                  <a:lnTo>
                    <a:pt x="0" y="325"/>
                  </a:lnTo>
                  <a:lnTo>
                    <a:pt x="42" y="325"/>
                  </a:lnTo>
                  <a:lnTo>
                    <a:pt x="36" y="273"/>
                  </a:lnTo>
                  <a:lnTo>
                    <a:pt x="36" y="266"/>
                  </a:lnTo>
                  <a:lnTo>
                    <a:pt x="42" y="266"/>
                  </a:lnTo>
                  <a:lnTo>
                    <a:pt x="48" y="260"/>
                  </a:lnTo>
                  <a:lnTo>
                    <a:pt x="101" y="240"/>
                  </a:lnTo>
                  <a:lnTo>
                    <a:pt x="125" y="195"/>
                  </a:lnTo>
                  <a:lnTo>
                    <a:pt x="149" y="162"/>
                  </a:lnTo>
                  <a:lnTo>
                    <a:pt x="155" y="143"/>
                  </a:lnTo>
                  <a:lnTo>
                    <a:pt x="167" y="143"/>
                  </a:lnTo>
                  <a:lnTo>
                    <a:pt x="167" y="117"/>
                  </a:lnTo>
                  <a:lnTo>
                    <a:pt x="161" y="110"/>
                  </a:lnTo>
                  <a:lnTo>
                    <a:pt x="155" y="104"/>
                  </a:lnTo>
                  <a:lnTo>
                    <a:pt x="155" y="91"/>
                  </a:lnTo>
                  <a:lnTo>
                    <a:pt x="143" y="71"/>
                  </a:lnTo>
                  <a:lnTo>
                    <a:pt x="143" y="52"/>
                  </a:lnTo>
                  <a:lnTo>
                    <a:pt x="185" y="0"/>
                  </a:lnTo>
                  <a:lnTo>
                    <a:pt x="250" y="0"/>
                  </a:lnTo>
                  <a:lnTo>
                    <a:pt x="268" y="6"/>
                  </a:lnTo>
                  <a:lnTo>
                    <a:pt x="286" y="19"/>
                  </a:lnTo>
                  <a:lnTo>
                    <a:pt x="286" y="26"/>
                  </a:lnTo>
                  <a:lnTo>
                    <a:pt x="286" y="39"/>
                  </a:lnTo>
                  <a:lnTo>
                    <a:pt x="280" y="39"/>
                  </a:lnTo>
                  <a:lnTo>
                    <a:pt x="274" y="45"/>
                  </a:lnTo>
                  <a:lnTo>
                    <a:pt x="280" y="71"/>
                  </a:lnTo>
                  <a:lnTo>
                    <a:pt x="280" y="78"/>
                  </a:lnTo>
                  <a:lnTo>
                    <a:pt x="274" y="84"/>
                  </a:lnTo>
                  <a:lnTo>
                    <a:pt x="298" y="110"/>
                  </a:lnTo>
                  <a:lnTo>
                    <a:pt x="286" y="117"/>
                  </a:lnTo>
                  <a:lnTo>
                    <a:pt x="292" y="123"/>
                  </a:lnTo>
                  <a:lnTo>
                    <a:pt x="286" y="130"/>
                  </a:lnTo>
                  <a:lnTo>
                    <a:pt x="292" y="136"/>
                  </a:lnTo>
                  <a:lnTo>
                    <a:pt x="292" y="143"/>
                  </a:lnTo>
                  <a:lnTo>
                    <a:pt x="286" y="143"/>
                  </a:lnTo>
                  <a:lnTo>
                    <a:pt x="292" y="162"/>
                  </a:lnTo>
                  <a:lnTo>
                    <a:pt x="280" y="169"/>
                  </a:lnTo>
                  <a:lnTo>
                    <a:pt x="250" y="169"/>
                  </a:lnTo>
                  <a:lnTo>
                    <a:pt x="244" y="182"/>
                  </a:lnTo>
                  <a:lnTo>
                    <a:pt x="292" y="221"/>
                  </a:lnTo>
                  <a:lnTo>
                    <a:pt x="322" y="292"/>
                  </a:lnTo>
                  <a:close/>
                </a:path>
              </a:pathLst>
            </a:custGeom>
            <a:solidFill>
              <a:srgbClr val="777777"/>
            </a:solidFill>
            <a:ln w="3175">
              <a:noFill/>
              <a:round/>
              <a:headEnd/>
              <a:tailEnd/>
            </a:ln>
          </p:spPr>
          <p:txBody>
            <a:bodyPr wrap="none" anchor="ctr">
              <a:spAutoFit/>
            </a:bodyPr>
            <a:lstStyle/>
            <a:p>
              <a:endParaRPr lang="zh-CN" altLang="en-US"/>
            </a:p>
          </p:txBody>
        </p:sp>
        <p:sp>
          <p:nvSpPr>
            <p:cNvPr id="33796" name="Freeform 5"/>
            <p:cNvSpPr>
              <a:spLocks/>
            </p:cNvSpPr>
            <p:nvPr/>
          </p:nvSpPr>
          <p:spPr bwMode="auto">
            <a:xfrm>
              <a:off x="2826" y="2482"/>
              <a:ext cx="323" cy="839"/>
            </a:xfrm>
            <a:custGeom>
              <a:avLst/>
              <a:gdLst>
                <a:gd name="T0" fmla="*/ 53 w 323"/>
                <a:gd name="T1" fmla="*/ 143 h 839"/>
                <a:gd name="T2" fmla="*/ 119 w 323"/>
                <a:gd name="T3" fmla="*/ 136 h 839"/>
                <a:gd name="T4" fmla="*/ 131 w 323"/>
                <a:gd name="T5" fmla="*/ 123 h 839"/>
                <a:gd name="T6" fmla="*/ 161 w 323"/>
                <a:gd name="T7" fmla="*/ 123 h 839"/>
                <a:gd name="T8" fmla="*/ 167 w 323"/>
                <a:gd name="T9" fmla="*/ 97 h 839"/>
                <a:gd name="T10" fmla="*/ 179 w 323"/>
                <a:gd name="T11" fmla="*/ 19 h 839"/>
                <a:gd name="T12" fmla="*/ 226 w 323"/>
                <a:gd name="T13" fmla="*/ 0 h 839"/>
                <a:gd name="T14" fmla="*/ 292 w 323"/>
                <a:gd name="T15" fmla="*/ 19 h 839"/>
                <a:gd name="T16" fmla="*/ 298 w 323"/>
                <a:gd name="T17" fmla="*/ 58 h 839"/>
                <a:gd name="T18" fmla="*/ 304 w 323"/>
                <a:gd name="T19" fmla="*/ 104 h 839"/>
                <a:gd name="T20" fmla="*/ 292 w 323"/>
                <a:gd name="T21" fmla="*/ 117 h 839"/>
                <a:gd name="T22" fmla="*/ 292 w 323"/>
                <a:gd name="T23" fmla="*/ 117 h 839"/>
                <a:gd name="T24" fmla="*/ 286 w 323"/>
                <a:gd name="T25" fmla="*/ 136 h 839"/>
                <a:gd name="T26" fmla="*/ 286 w 323"/>
                <a:gd name="T27" fmla="*/ 143 h 839"/>
                <a:gd name="T28" fmla="*/ 304 w 323"/>
                <a:gd name="T29" fmla="*/ 169 h 839"/>
                <a:gd name="T30" fmla="*/ 304 w 323"/>
                <a:gd name="T31" fmla="*/ 299 h 839"/>
                <a:gd name="T32" fmla="*/ 322 w 323"/>
                <a:gd name="T33" fmla="*/ 637 h 839"/>
                <a:gd name="T34" fmla="*/ 286 w 323"/>
                <a:gd name="T35" fmla="*/ 617 h 839"/>
                <a:gd name="T36" fmla="*/ 268 w 323"/>
                <a:gd name="T37" fmla="*/ 689 h 839"/>
                <a:gd name="T38" fmla="*/ 262 w 323"/>
                <a:gd name="T39" fmla="*/ 741 h 839"/>
                <a:gd name="T40" fmla="*/ 292 w 323"/>
                <a:gd name="T41" fmla="*/ 767 h 839"/>
                <a:gd name="T42" fmla="*/ 316 w 323"/>
                <a:gd name="T43" fmla="*/ 799 h 839"/>
                <a:gd name="T44" fmla="*/ 190 w 323"/>
                <a:gd name="T45" fmla="*/ 572 h 839"/>
                <a:gd name="T46" fmla="*/ 173 w 323"/>
                <a:gd name="T47" fmla="*/ 806 h 839"/>
                <a:gd name="T48" fmla="*/ 143 w 323"/>
                <a:gd name="T49" fmla="*/ 624 h 839"/>
                <a:gd name="T50" fmla="*/ 119 w 323"/>
                <a:gd name="T51" fmla="*/ 669 h 839"/>
                <a:gd name="T52" fmla="*/ 95 w 323"/>
                <a:gd name="T53" fmla="*/ 689 h 839"/>
                <a:gd name="T54" fmla="*/ 95 w 323"/>
                <a:gd name="T55" fmla="*/ 734 h 839"/>
                <a:gd name="T56" fmla="*/ 107 w 323"/>
                <a:gd name="T57" fmla="*/ 741 h 839"/>
                <a:gd name="T58" fmla="*/ 137 w 323"/>
                <a:gd name="T59" fmla="*/ 780 h 839"/>
                <a:gd name="T60" fmla="*/ 24 w 323"/>
                <a:gd name="T61" fmla="*/ 734 h 839"/>
                <a:gd name="T62" fmla="*/ 0 w 323"/>
                <a:gd name="T63" fmla="*/ 838 h 839"/>
                <a:gd name="T64" fmla="*/ 0 w 323"/>
                <a:gd name="T65" fmla="*/ 266 h 8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3"/>
                <a:gd name="T100" fmla="*/ 0 h 839"/>
                <a:gd name="T101" fmla="*/ 323 w 323"/>
                <a:gd name="T102" fmla="*/ 839 h 8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3" h="839">
                  <a:moveTo>
                    <a:pt x="0" y="266"/>
                  </a:moveTo>
                  <a:lnTo>
                    <a:pt x="53" y="143"/>
                  </a:lnTo>
                  <a:lnTo>
                    <a:pt x="89" y="136"/>
                  </a:lnTo>
                  <a:lnTo>
                    <a:pt x="119" y="136"/>
                  </a:lnTo>
                  <a:lnTo>
                    <a:pt x="125" y="130"/>
                  </a:lnTo>
                  <a:lnTo>
                    <a:pt x="131" y="123"/>
                  </a:lnTo>
                  <a:lnTo>
                    <a:pt x="143" y="123"/>
                  </a:lnTo>
                  <a:lnTo>
                    <a:pt x="161" y="123"/>
                  </a:lnTo>
                  <a:lnTo>
                    <a:pt x="173" y="117"/>
                  </a:lnTo>
                  <a:lnTo>
                    <a:pt x="167" y="97"/>
                  </a:lnTo>
                  <a:lnTo>
                    <a:pt x="167" y="39"/>
                  </a:lnTo>
                  <a:lnTo>
                    <a:pt x="179" y="19"/>
                  </a:lnTo>
                  <a:lnTo>
                    <a:pt x="196" y="6"/>
                  </a:lnTo>
                  <a:lnTo>
                    <a:pt x="226" y="0"/>
                  </a:lnTo>
                  <a:lnTo>
                    <a:pt x="256" y="6"/>
                  </a:lnTo>
                  <a:lnTo>
                    <a:pt x="292" y="19"/>
                  </a:lnTo>
                  <a:lnTo>
                    <a:pt x="286" y="39"/>
                  </a:lnTo>
                  <a:lnTo>
                    <a:pt x="298" y="58"/>
                  </a:lnTo>
                  <a:lnTo>
                    <a:pt x="292" y="84"/>
                  </a:lnTo>
                  <a:lnTo>
                    <a:pt x="304" y="104"/>
                  </a:lnTo>
                  <a:lnTo>
                    <a:pt x="304" y="110"/>
                  </a:lnTo>
                  <a:lnTo>
                    <a:pt x="292" y="117"/>
                  </a:lnTo>
                  <a:lnTo>
                    <a:pt x="286" y="117"/>
                  </a:lnTo>
                  <a:lnTo>
                    <a:pt x="286" y="136"/>
                  </a:lnTo>
                  <a:lnTo>
                    <a:pt x="286" y="143"/>
                  </a:lnTo>
                  <a:lnTo>
                    <a:pt x="244" y="149"/>
                  </a:lnTo>
                  <a:lnTo>
                    <a:pt x="304" y="169"/>
                  </a:lnTo>
                  <a:lnTo>
                    <a:pt x="310" y="182"/>
                  </a:lnTo>
                  <a:lnTo>
                    <a:pt x="304" y="299"/>
                  </a:lnTo>
                  <a:lnTo>
                    <a:pt x="322" y="299"/>
                  </a:lnTo>
                  <a:lnTo>
                    <a:pt x="322" y="637"/>
                  </a:lnTo>
                  <a:lnTo>
                    <a:pt x="310" y="637"/>
                  </a:lnTo>
                  <a:lnTo>
                    <a:pt x="286" y="617"/>
                  </a:lnTo>
                  <a:lnTo>
                    <a:pt x="280" y="689"/>
                  </a:lnTo>
                  <a:lnTo>
                    <a:pt x="268" y="689"/>
                  </a:lnTo>
                  <a:lnTo>
                    <a:pt x="262" y="689"/>
                  </a:lnTo>
                  <a:lnTo>
                    <a:pt x="262" y="741"/>
                  </a:lnTo>
                  <a:lnTo>
                    <a:pt x="274" y="760"/>
                  </a:lnTo>
                  <a:lnTo>
                    <a:pt x="292" y="767"/>
                  </a:lnTo>
                  <a:lnTo>
                    <a:pt x="310" y="780"/>
                  </a:lnTo>
                  <a:lnTo>
                    <a:pt x="316" y="799"/>
                  </a:lnTo>
                  <a:lnTo>
                    <a:pt x="190" y="799"/>
                  </a:lnTo>
                  <a:lnTo>
                    <a:pt x="190" y="572"/>
                  </a:lnTo>
                  <a:lnTo>
                    <a:pt x="173" y="585"/>
                  </a:lnTo>
                  <a:lnTo>
                    <a:pt x="173" y="806"/>
                  </a:lnTo>
                  <a:lnTo>
                    <a:pt x="155" y="806"/>
                  </a:lnTo>
                  <a:lnTo>
                    <a:pt x="143" y="624"/>
                  </a:lnTo>
                  <a:lnTo>
                    <a:pt x="125" y="650"/>
                  </a:lnTo>
                  <a:lnTo>
                    <a:pt x="119" y="669"/>
                  </a:lnTo>
                  <a:lnTo>
                    <a:pt x="113" y="689"/>
                  </a:lnTo>
                  <a:lnTo>
                    <a:pt x="95" y="689"/>
                  </a:lnTo>
                  <a:lnTo>
                    <a:pt x="95" y="721"/>
                  </a:lnTo>
                  <a:lnTo>
                    <a:pt x="95" y="734"/>
                  </a:lnTo>
                  <a:lnTo>
                    <a:pt x="95" y="741"/>
                  </a:lnTo>
                  <a:lnTo>
                    <a:pt x="107" y="741"/>
                  </a:lnTo>
                  <a:lnTo>
                    <a:pt x="137" y="760"/>
                  </a:lnTo>
                  <a:lnTo>
                    <a:pt x="137" y="780"/>
                  </a:lnTo>
                  <a:lnTo>
                    <a:pt x="65" y="780"/>
                  </a:lnTo>
                  <a:lnTo>
                    <a:pt x="24" y="734"/>
                  </a:lnTo>
                  <a:lnTo>
                    <a:pt x="24" y="838"/>
                  </a:lnTo>
                  <a:lnTo>
                    <a:pt x="0" y="838"/>
                  </a:lnTo>
                  <a:lnTo>
                    <a:pt x="0" y="552"/>
                  </a:lnTo>
                  <a:lnTo>
                    <a:pt x="0" y="266"/>
                  </a:lnTo>
                  <a:close/>
                </a:path>
              </a:pathLst>
            </a:custGeom>
            <a:solidFill>
              <a:srgbClr val="777777"/>
            </a:solidFill>
            <a:ln w="3175">
              <a:noFill/>
              <a:round/>
              <a:headEnd/>
              <a:tailEnd/>
            </a:ln>
          </p:spPr>
          <p:txBody>
            <a:bodyPr wrap="none" anchor="ctr">
              <a:spAutoFit/>
            </a:bodyPr>
            <a:lstStyle/>
            <a:p>
              <a:endParaRPr lang="zh-CN" altLang="en-US"/>
            </a:p>
          </p:txBody>
        </p:sp>
        <p:sp>
          <p:nvSpPr>
            <p:cNvPr id="33797" name="Freeform 6"/>
            <p:cNvSpPr>
              <a:spLocks/>
            </p:cNvSpPr>
            <p:nvPr/>
          </p:nvSpPr>
          <p:spPr bwMode="auto">
            <a:xfrm>
              <a:off x="3148" y="2501"/>
              <a:ext cx="346" cy="820"/>
            </a:xfrm>
            <a:custGeom>
              <a:avLst/>
              <a:gdLst>
                <a:gd name="T0" fmla="*/ 11 w 346"/>
                <a:gd name="T1" fmla="*/ 618 h 820"/>
                <a:gd name="T2" fmla="*/ 23 w 346"/>
                <a:gd name="T3" fmla="*/ 819 h 820"/>
                <a:gd name="T4" fmla="*/ 41 w 346"/>
                <a:gd name="T5" fmla="*/ 618 h 820"/>
                <a:gd name="T6" fmla="*/ 59 w 346"/>
                <a:gd name="T7" fmla="*/ 780 h 820"/>
                <a:gd name="T8" fmla="*/ 178 w 346"/>
                <a:gd name="T9" fmla="*/ 618 h 820"/>
                <a:gd name="T10" fmla="*/ 172 w 346"/>
                <a:gd name="T11" fmla="*/ 670 h 820"/>
                <a:gd name="T12" fmla="*/ 148 w 346"/>
                <a:gd name="T13" fmla="*/ 741 h 820"/>
                <a:gd name="T14" fmla="*/ 148 w 346"/>
                <a:gd name="T15" fmla="*/ 774 h 820"/>
                <a:gd name="T16" fmla="*/ 178 w 346"/>
                <a:gd name="T17" fmla="*/ 761 h 820"/>
                <a:gd name="T18" fmla="*/ 214 w 346"/>
                <a:gd name="T19" fmla="*/ 774 h 820"/>
                <a:gd name="T20" fmla="*/ 238 w 346"/>
                <a:gd name="T21" fmla="*/ 774 h 820"/>
                <a:gd name="T22" fmla="*/ 256 w 346"/>
                <a:gd name="T23" fmla="*/ 819 h 820"/>
                <a:gd name="T24" fmla="*/ 280 w 346"/>
                <a:gd name="T25" fmla="*/ 774 h 820"/>
                <a:gd name="T26" fmla="*/ 274 w 346"/>
                <a:gd name="T27" fmla="*/ 748 h 820"/>
                <a:gd name="T28" fmla="*/ 262 w 346"/>
                <a:gd name="T29" fmla="*/ 618 h 820"/>
                <a:gd name="T30" fmla="*/ 214 w 346"/>
                <a:gd name="T31" fmla="*/ 650 h 820"/>
                <a:gd name="T32" fmla="*/ 220 w 346"/>
                <a:gd name="T33" fmla="*/ 670 h 820"/>
                <a:gd name="T34" fmla="*/ 220 w 346"/>
                <a:gd name="T35" fmla="*/ 676 h 820"/>
                <a:gd name="T36" fmla="*/ 208 w 346"/>
                <a:gd name="T37" fmla="*/ 696 h 820"/>
                <a:gd name="T38" fmla="*/ 214 w 346"/>
                <a:gd name="T39" fmla="*/ 663 h 820"/>
                <a:gd name="T40" fmla="*/ 280 w 346"/>
                <a:gd name="T41" fmla="*/ 618 h 820"/>
                <a:gd name="T42" fmla="*/ 280 w 346"/>
                <a:gd name="T43" fmla="*/ 774 h 820"/>
                <a:gd name="T44" fmla="*/ 303 w 346"/>
                <a:gd name="T45" fmla="*/ 780 h 820"/>
                <a:gd name="T46" fmla="*/ 321 w 346"/>
                <a:gd name="T47" fmla="*/ 618 h 820"/>
                <a:gd name="T48" fmla="*/ 333 w 346"/>
                <a:gd name="T49" fmla="*/ 423 h 820"/>
                <a:gd name="T50" fmla="*/ 345 w 346"/>
                <a:gd name="T51" fmla="*/ 390 h 820"/>
                <a:gd name="T52" fmla="*/ 327 w 346"/>
                <a:gd name="T53" fmla="*/ 280 h 820"/>
                <a:gd name="T54" fmla="*/ 268 w 346"/>
                <a:gd name="T55" fmla="*/ 208 h 820"/>
                <a:gd name="T56" fmla="*/ 202 w 346"/>
                <a:gd name="T57" fmla="*/ 176 h 820"/>
                <a:gd name="T58" fmla="*/ 178 w 346"/>
                <a:gd name="T59" fmla="*/ 163 h 820"/>
                <a:gd name="T60" fmla="*/ 154 w 346"/>
                <a:gd name="T61" fmla="*/ 137 h 820"/>
                <a:gd name="T62" fmla="*/ 190 w 346"/>
                <a:gd name="T63" fmla="*/ 130 h 820"/>
                <a:gd name="T64" fmla="*/ 190 w 346"/>
                <a:gd name="T65" fmla="*/ 117 h 820"/>
                <a:gd name="T66" fmla="*/ 190 w 346"/>
                <a:gd name="T67" fmla="*/ 98 h 820"/>
                <a:gd name="T68" fmla="*/ 196 w 346"/>
                <a:gd name="T69" fmla="*/ 85 h 820"/>
                <a:gd name="T70" fmla="*/ 178 w 346"/>
                <a:gd name="T71" fmla="*/ 52 h 820"/>
                <a:gd name="T72" fmla="*/ 131 w 346"/>
                <a:gd name="T73" fmla="*/ 0 h 820"/>
                <a:gd name="T74" fmla="*/ 53 w 346"/>
                <a:gd name="T75" fmla="*/ 39 h 820"/>
                <a:gd name="T76" fmla="*/ 53 w 346"/>
                <a:gd name="T77" fmla="*/ 104 h 820"/>
                <a:gd name="T78" fmla="*/ 83 w 346"/>
                <a:gd name="T79" fmla="*/ 150 h 820"/>
                <a:gd name="T80" fmla="*/ 17 w 346"/>
                <a:gd name="T81" fmla="*/ 195 h 820"/>
                <a:gd name="T82" fmla="*/ 5 w 346"/>
                <a:gd name="T83" fmla="*/ 208 h 820"/>
                <a:gd name="T84" fmla="*/ 0 w 346"/>
                <a:gd name="T85" fmla="*/ 618 h 8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6"/>
                <a:gd name="T130" fmla="*/ 0 h 820"/>
                <a:gd name="T131" fmla="*/ 346 w 346"/>
                <a:gd name="T132" fmla="*/ 820 h 8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6" h="820">
                  <a:moveTo>
                    <a:pt x="0" y="618"/>
                  </a:moveTo>
                  <a:lnTo>
                    <a:pt x="11" y="618"/>
                  </a:lnTo>
                  <a:lnTo>
                    <a:pt x="11" y="819"/>
                  </a:lnTo>
                  <a:lnTo>
                    <a:pt x="23" y="819"/>
                  </a:lnTo>
                  <a:lnTo>
                    <a:pt x="29" y="618"/>
                  </a:lnTo>
                  <a:lnTo>
                    <a:pt x="41" y="618"/>
                  </a:lnTo>
                  <a:lnTo>
                    <a:pt x="47" y="780"/>
                  </a:lnTo>
                  <a:lnTo>
                    <a:pt x="59" y="780"/>
                  </a:lnTo>
                  <a:lnTo>
                    <a:pt x="65" y="618"/>
                  </a:lnTo>
                  <a:lnTo>
                    <a:pt x="178" y="618"/>
                  </a:lnTo>
                  <a:lnTo>
                    <a:pt x="178" y="644"/>
                  </a:lnTo>
                  <a:lnTo>
                    <a:pt x="172" y="670"/>
                  </a:lnTo>
                  <a:lnTo>
                    <a:pt x="154" y="702"/>
                  </a:lnTo>
                  <a:lnTo>
                    <a:pt x="148" y="741"/>
                  </a:lnTo>
                  <a:lnTo>
                    <a:pt x="148" y="761"/>
                  </a:lnTo>
                  <a:lnTo>
                    <a:pt x="148" y="774"/>
                  </a:lnTo>
                  <a:lnTo>
                    <a:pt x="160" y="774"/>
                  </a:lnTo>
                  <a:lnTo>
                    <a:pt x="178" y="761"/>
                  </a:lnTo>
                  <a:lnTo>
                    <a:pt x="196" y="767"/>
                  </a:lnTo>
                  <a:lnTo>
                    <a:pt x="214" y="774"/>
                  </a:lnTo>
                  <a:lnTo>
                    <a:pt x="220" y="774"/>
                  </a:lnTo>
                  <a:lnTo>
                    <a:pt x="238" y="774"/>
                  </a:lnTo>
                  <a:lnTo>
                    <a:pt x="238" y="819"/>
                  </a:lnTo>
                  <a:lnTo>
                    <a:pt x="256" y="819"/>
                  </a:lnTo>
                  <a:lnTo>
                    <a:pt x="256" y="774"/>
                  </a:lnTo>
                  <a:lnTo>
                    <a:pt x="280" y="774"/>
                  </a:lnTo>
                  <a:lnTo>
                    <a:pt x="280" y="754"/>
                  </a:lnTo>
                  <a:lnTo>
                    <a:pt x="274" y="748"/>
                  </a:lnTo>
                  <a:lnTo>
                    <a:pt x="262" y="735"/>
                  </a:lnTo>
                  <a:lnTo>
                    <a:pt x="262" y="618"/>
                  </a:lnTo>
                  <a:lnTo>
                    <a:pt x="226" y="618"/>
                  </a:lnTo>
                  <a:lnTo>
                    <a:pt x="214" y="650"/>
                  </a:lnTo>
                  <a:lnTo>
                    <a:pt x="220" y="663"/>
                  </a:lnTo>
                  <a:lnTo>
                    <a:pt x="220" y="670"/>
                  </a:lnTo>
                  <a:lnTo>
                    <a:pt x="220" y="676"/>
                  </a:lnTo>
                  <a:lnTo>
                    <a:pt x="220" y="689"/>
                  </a:lnTo>
                  <a:lnTo>
                    <a:pt x="208" y="696"/>
                  </a:lnTo>
                  <a:lnTo>
                    <a:pt x="202" y="702"/>
                  </a:lnTo>
                  <a:lnTo>
                    <a:pt x="214" y="663"/>
                  </a:lnTo>
                  <a:lnTo>
                    <a:pt x="226" y="618"/>
                  </a:lnTo>
                  <a:lnTo>
                    <a:pt x="280" y="618"/>
                  </a:lnTo>
                  <a:lnTo>
                    <a:pt x="280" y="754"/>
                  </a:lnTo>
                  <a:lnTo>
                    <a:pt x="280" y="774"/>
                  </a:lnTo>
                  <a:lnTo>
                    <a:pt x="280" y="780"/>
                  </a:lnTo>
                  <a:lnTo>
                    <a:pt x="303" y="780"/>
                  </a:lnTo>
                  <a:lnTo>
                    <a:pt x="303" y="618"/>
                  </a:lnTo>
                  <a:lnTo>
                    <a:pt x="321" y="618"/>
                  </a:lnTo>
                  <a:lnTo>
                    <a:pt x="321" y="423"/>
                  </a:lnTo>
                  <a:lnTo>
                    <a:pt x="333" y="423"/>
                  </a:lnTo>
                  <a:lnTo>
                    <a:pt x="333" y="390"/>
                  </a:lnTo>
                  <a:lnTo>
                    <a:pt x="345" y="390"/>
                  </a:lnTo>
                  <a:lnTo>
                    <a:pt x="345" y="371"/>
                  </a:lnTo>
                  <a:lnTo>
                    <a:pt x="327" y="280"/>
                  </a:lnTo>
                  <a:lnTo>
                    <a:pt x="268" y="280"/>
                  </a:lnTo>
                  <a:lnTo>
                    <a:pt x="268" y="208"/>
                  </a:lnTo>
                  <a:lnTo>
                    <a:pt x="238" y="208"/>
                  </a:lnTo>
                  <a:lnTo>
                    <a:pt x="202" y="176"/>
                  </a:lnTo>
                  <a:lnTo>
                    <a:pt x="196" y="163"/>
                  </a:lnTo>
                  <a:lnTo>
                    <a:pt x="178" y="163"/>
                  </a:lnTo>
                  <a:lnTo>
                    <a:pt x="154" y="143"/>
                  </a:lnTo>
                  <a:lnTo>
                    <a:pt x="154" y="137"/>
                  </a:lnTo>
                  <a:lnTo>
                    <a:pt x="184" y="137"/>
                  </a:lnTo>
                  <a:lnTo>
                    <a:pt x="190" y="130"/>
                  </a:lnTo>
                  <a:lnTo>
                    <a:pt x="190" y="124"/>
                  </a:lnTo>
                  <a:lnTo>
                    <a:pt x="190" y="117"/>
                  </a:lnTo>
                  <a:lnTo>
                    <a:pt x="190" y="104"/>
                  </a:lnTo>
                  <a:lnTo>
                    <a:pt x="190" y="98"/>
                  </a:lnTo>
                  <a:lnTo>
                    <a:pt x="196" y="91"/>
                  </a:lnTo>
                  <a:lnTo>
                    <a:pt x="196" y="85"/>
                  </a:lnTo>
                  <a:lnTo>
                    <a:pt x="184" y="72"/>
                  </a:lnTo>
                  <a:lnTo>
                    <a:pt x="178" y="52"/>
                  </a:lnTo>
                  <a:lnTo>
                    <a:pt x="178" y="46"/>
                  </a:lnTo>
                  <a:lnTo>
                    <a:pt x="131" y="0"/>
                  </a:lnTo>
                  <a:lnTo>
                    <a:pt x="71" y="13"/>
                  </a:lnTo>
                  <a:lnTo>
                    <a:pt x="53" y="39"/>
                  </a:lnTo>
                  <a:lnTo>
                    <a:pt x="47" y="78"/>
                  </a:lnTo>
                  <a:lnTo>
                    <a:pt x="53" y="104"/>
                  </a:lnTo>
                  <a:lnTo>
                    <a:pt x="77" y="137"/>
                  </a:lnTo>
                  <a:lnTo>
                    <a:pt x="83" y="150"/>
                  </a:lnTo>
                  <a:lnTo>
                    <a:pt x="29" y="176"/>
                  </a:lnTo>
                  <a:lnTo>
                    <a:pt x="17" y="195"/>
                  </a:lnTo>
                  <a:lnTo>
                    <a:pt x="11" y="208"/>
                  </a:lnTo>
                  <a:lnTo>
                    <a:pt x="5" y="208"/>
                  </a:lnTo>
                  <a:lnTo>
                    <a:pt x="0" y="280"/>
                  </a:lnTo>
                  <a:lnTo>
                    <a:pt x="0" y="618"/>
                  </a:lnTo>
                  <a:close/>
                </a:path>
              </a:pathLst>
            </a:custGeom>
            <a:solidFill>
              <a:srgbClr val="777777"/>
            </a:solidFill>
            <a:ln w="3175">
              <a:noFill/>
              <a:round/>
              <a:headEnd/>
              <a:tailEnd/>
            </a:ln>
          </p:spPr>
          <p:txBody>
            <a:bodyPr wrap="none" anchor="ctr">
              <a:spAutoFit/>
            </a:bodyPr>
            <a:lstStyle/>
            <a:p>
              <a:endParaRPr lang="zh-CN" altLang="en-US"/>
            </a:p>
          </p:txBody>
        </p:sp>
        <p:sp>
          <p:nvSpPr>
            <p:cNvPr id="33798" name="Freeform 7"/>
            <p:cNvSpPr>
              <a:spLocks/>
            </p:cNvSpPr>
            <p:nvPr/>
          </p:nvSpPr>
          <p:spPr bwMode="auto">
            <a:xfrm>
              <a:off x="3475" y="2501"/>
              <a:ext cx="329" cy="742"/>
            </a:xfrm>
            <a:custGeom>
              <a:avLst/>
              <a:gdLst>
                <a:gd name="T0" fmla="*/ 131 w 329"/>
                <a:gd name="T1" fmla="*/ 644 h 742"/>
                <a:gd name="T2" fmla="*/ 137 w 329"/>
                <a:gd name="T3" fmla="*/ 657 h 742"/>
                <a:gd name="T4" fmla="*/ 143 w 329"/>
                <a:gd name="T5" fmla="*/ 663 h 742"/>
                <a:gd name="T6" fmla="*/ 155 w 329"/>
                <a:gd name="T7" fmla="*/ 689 h 742"/>
                <a:gd name="T8" fmla="*/ 137 w 329"/>
                <a:gd name="T9" fmla="*/ 709 h 742"/>
                <a:gd name="T10" fmla="*/ 131 w 329"/>
                <a:gd name="T11" fmla="*/ 722 h 742"/>
                <a:gd name="T12" fmla="*/ 96 w 329"/>
                <a:gd name="T13" fmla="*/ 741 h 742"/>
                <a:gd name="T14" fmla="*/ 66 w 329"/>
                <a:gd name="T15" fmla="*/ 722 h 742"/>
                <a:gd name="T16" fmla="*/ 78 w 329"/>
                <a:gd name="T17" fmla="*/ 702 h 742"/>
                <a:gd name="T18" fmla="*/ 96 w 329"/>
                <a:gd name="T19" fmla="*/ 670 h 742"/>
                <a:gd name="T20" fmla="*/ 72 w 329"/>
                <a:gd name="T21" fmla="*/ 650 h 742"/>
                <a:gd name="T22" fmla="*/ 24 w 329"/>
                <a:gd name="T23" fmla="*/ 462 h 742"/>
                <a:gd name="T24" fmla="*/ 18 w 329"/>
                <a:gd name="T25" fmla="*/ 436 h 742"/>
                <a:gd name="T26" fmla="*/ 30 w 329"/>
                <a:gd name="T27" fmla="*/ 410 h 742"/>
                <a:gd name="T28" fmla="*/ 24 w 329"/>
                <a:gd name="T29" fmla="*/ 371 h 742"/>
                <a:gd name="T30" fmla="*/ 0 w 329"/>
                <a:gd name="T31" fmla="*/ 280 h 742"/>
                <a:gd name="T32" fmla="*/ 84 w 329"/>
                <a:gd name="T33" fmla="*/ 247 h 742"/>
                <a:gd name="T34" fmla="*/ 66 w 329"/>
                <a:gd name="T35" fmla="*/ 254 h 742"/>
                <a:gd name="T36" fmla="*/ 54 w 329"/>
                <a:gd name="T37" fmla="*/ 280 h 742"/>
                <a:gd name="T38" fmla="*/ 48 w 329"/>
                <a:gd name="T39" fmla="*/ 254 h 742"/>
                <a:gd name="T40" fmla="*/ 30 w 329"/>
                <a:gd name="T41" fmla="*/ 280 h 742"/>
                <a:gd name="T42" fmla="*/ 24 w 329"/>
                <a:gd name="T43" fmla="*/ 254 h 742"/>
                <a:gd name="T44" fmla="*/ 12 w 329"/>
                <a:gd name="T45" fmla="*/ 215 h 742"/>
                <a:gd name="T46" fmla="*/ 36 w 329"/>
                <a:gd name="T47" fmla="*/ 182 h 742"/>
                <a:gd name="T48" fmla="*/ 78 w 329"/>
                <a:gd name="T49" fmla="*/ 143 h 742"/>
                <a:gd name="T50" fmla="*/ 119 w 329"/>
                <a:gd name="T51" fmla="*/ 111 h 742"/>
                <a:gd name="T52" fmla="*/ 161 w 329"/>
                <a:gd name="T53" fmla="*/ 98 h 742"/>
                <a:gd name="T54" fmla="*/ 161 w 329"/>
                <a:gd name="T55" fmla="*/ 72 h 742"/>
                <a:gd name="T56" fmla="*/ 203 w 329"/>
                <a:gd name="T57" fmla="*/ 7 h 742"/>
                <a:gd name="T58" fmla="*/ 221 w 329"/>
                <a:gd name="T59" fmla="*/ 0 h 742"/>
                <a:gd name="T60" fmla="*/ 262 w 329"/>
                <a:gd name="T61" fmla="*/ 26 h 742"/>
                <a:gd name="T62" fmla="*/ 268 w 329"/>
                <a:gd name="T63" fmla="*/ 52 h 742"/>
                <a:gd name="T64" fmla="*/ 256 w 329"/>
                <a:gd name="T65" fmla="*/ 72 h 742"/>
                <a:gd name="T66" fmla="*/ 239 w 329"/>
                <a:gd name="T67" fmla="*/ 104 h 742"/>
                <a:gd name="T68" fmla="*/ 328 w 329"/>
                <a:gd name="T69" fmla="*/ 273 h 742"/>
                <a:gd name="T70" fmla="*/ 113 w 329"/>
                <a:gd name="T71" fmla="*/ 520 h 7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9"/>
                <a:gd name="T109" fmla="*/ 0 h 742"/>
                <a:gd name="T110" fmla="*/ 329 w 329"/>
                <a:gd name="T111" fmla="*/ 742 h 7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9" h="742">
                  <a:moveTo>
                    <a:pt x="113" y="520"/>
                  </a:moveTo>
                  <a:lnTo>
                    <a:pt x="131" y="644"/>
                  </a:lnTo>
                  <a:lnTo>
                    <a:pt x="137" y="650"/>
                  </a:lnTo>
                  <a:lnTo>
                    <a:pt x="137" y="657"/>
                  </a:lnTo>
                  <a:lnTo>
                    <a:pt x="143" y="663"/>
                  </a:lnTo>
                  <a:lnTo>
                    <a:pt x="149" y="676"/>
                  </a:lnTo>
                  <a:lnTo>
                    <a:pt x="155" y="689"/>
                  </a:lnTo>
                  <a:lnTo>
                    <a:pt x="155" y="696"/>
                  </a:lnTo>
                  <a:lnTo>
                    <a:pt x="137" y="709"/>
                  </a:lnTo>
                  <a:lnTo>
                    <a:pt x="131" y="715"/>
                  </a:lnTo>
                  <a:lnTo>
                    <a:pt x="131" y="722"/>
                  </a:lnTo>
                  <a:lnTo>
                    <a:pt x="119" y="735"/>
                  </a:lnTo>
                  <a:lnTo>
                    <a:pt x="96" y="741"/>
                  </a:lnTo>
                  <a:lnTo>
                    <a:pt x="66" y="728"/>
                  </a:lnTo>
                  <a:lnTo>
                    <a:pt x="66" y="722"/>
                  </a:lnTo>
                  <a:lnTo>
                    <a:pt x="66" y="715"/>
                  </a:lnTo>
                  <a:lnTo>
                    <a:pt x="78" y="702"/>
                  </a:lnTo>
                  <a:lnTo>
                    <a:pt x="90" y="676"/>
                  </a:lnTo>
                  <a:lnTo>
                    <a:pt x="96" y="670"/>
                  </a:lnTo>
                  <a:lnTo>
                    <a:pt x="96" y="650"/>
                  </a:lnTo>
                  <a:lnTo>
                    <a:pt x="72" y="650"/>
                  </a:lnTo>
                  <a:lnTo>
                    <a:pt x="24" y="462"/>
                  </a:lnTo>
                  <a:lnTo>
                    <a:pt x="18" y="449"/>
                  </a:lnTo>
                  <a:lnTo>
                    <a:pt x="18" y="436"/>
                  </a:lnTo>
                  <a:lnTo>
                    <a:pt x="18" y="429"/>
                  </a:lnTo>
                  <a:lnTo>
                    <a:pt x="30" y="410"/>
                  </a:lnTo>
                  <a:lnTo>
                    <a:pt x="42" y="397"/>
                  </a:lnTo>
                  <a:lnTo>
                    <a:pt x="24" y="371"/>
                  </a:lnTo>
                  <a:lnTo>
                    <a:pt x="18" y="371"/>
                  </a:lnTo>
                  <a:lnTo>
                    <a:pt x="0" y="280"/>
                  </a:lnTo>
                  <a:lnTo>
                    <a:pt x="84" y="280"/>
                  </a:lnTo>
                  <a:lnTo>
                    <a:pt x="84" y="247"/>
                  </a:lnTo>
                  <a:lnTo>
                    <a:pt x="72" y="254"/>
                  </a:lnTo>
                  <a:lnTo>
                    <a:pt x="66" y="254"/>
                  </a:lnTo>
                  <a:lnTo>
                    <a:pt x="66" y="280"/>
                  </a:lnTo>
                  <a:lnTo>
                    <a:pt x="54" y="280"/>
                  </a:lnTo>
                  <a:lnTo>
                    <a:pt x="54" y="254"/>
                  </a:lnTo>
                  <a:lnTo>
                    <a:pt x="48" y="254"/>
                  </a:lnTo>
                  <a:lnTo>
                    <a:pt x="36" y="280"/>
                  </a:lnTo>
                  <a:lnTo>
                    <a:pt x="30" y="280"/>
                  </a:lnTo>
                  <a:lnTo>
                    <a:pt x="36" y="254"/>
                  </a:lnTo>
                  <a:lnTo>
                    <a:pt x="24" y="254"/>
                  </a:lnTo>
                  <a:lnTo>
                    <a:pt x="12" y="234"/>
                  </a:lnTo>
                  <a:lnTo>
                    <a:pt x="12" y="215"/>
                  </a:lnTo>
                  <a:lnTo>
                    <a:pt x="18" y="202"/>
                  </a:lnTo>
                  <a:lnTo>
                    <a:pt x="36" y="182"/>
                  </a:lnTo>
                  <a:lnTo>
                    <a:pt x="66" y="163"/>
                  </a:lnTo>
                  <a:lnTo>
                    <a:pt x="78" y="143"/>
                  </a:lnTo>
                  <a:lnTo>
                    <a:pt x="90" y="124"/>
                  </a:lnTo>
                  <a:lnTo>
                    <a:pt x="119" y="111"/>
                  </a:lnTo>
                  <a:lnTo>
                    <a:pt x="161" y="98"/>
                  </a:lnTo>
                  <a:lnTo>
                    <a:pt x="161" y="91"/>
                  </a:lnTo>
                  <a:lnTo>
                    <a:pt x="161" y="72"/>
                  </a:lnTo>
                  <a:lnTo>
                    <a:pt x="161" y="65"/>
                  </a:lnTo>
                  <a:lnTo>
                    <a:pt x="203" y="7"/>
                  </a:lnTo>
                  <a:lnTo>
                    <a:pt x="209" y="7"/>
                  </a:lnTo>
                  <a:lnTo>
                    <a:pt x="221" y="0"/>
                  </a:lnTo>
                  <a:lnTo>
                    <a:pt x="233" y="0"/>
                  </a:lnTo>
                  <a:lnTo>
                    <a:pt x="262" y="26"/>
                  </a:lnTo>
                  <a:lnTo>
                    <a:pt x="268" y="46"/>
                  </a:lnTo>
                  <a:lnTo>
                    <a:pt x="268" y="52"/>
                  </a:lnTo>
                  <a:lnTo>
                    <a:pt x="262" y="65"/>
                  </a:lnTo>
                  <a:lnTo>
                    <a:pt x="256" y="72"/>
                  </a:lnTo>
                  <a:lnTo>
                    <a:pt x="268" y="72"/>
                  </a:lnTo>
                  <a:lnTo>
                    <a:pt x="239" y="104"/>
                  </a:lnTo>
                  <a:lnTo>
                    <a:pt x="316" y="156"/>
                  </a:lnTo>
                  <a:lnTo>
                    <a:pt x="328" y="273"/>
                  </a:lnTo>
                  <a:lnTo>
                    <a:pt x="221" y="520"/>
                  </a:lnTo>
                  <a:lnTo>
                    <a:pt x="113" y="520"/>
                  </a:lnTo>
                  <a:close/>
                </a:path>
              </a:pathLst>
            </a:custGeom>
            <a:solidFill>
              <a:srgbClr val="777777"/>
            </a:solidFill>
            <a:ln w="3175">
              <a:noFill/>
              <a:round/>
              <a:headEnd/>
              <a:tailEnd/>
            </a:ln>
          </p:spPr>
          <p:txBody>
            <a:bodyPr wrap="none" anchor="ctr">
              <a:spAutoFit/>
            </a:bodyPr>
            <a:lstStyle/>
            <a:p>
              <a:endParaRPr lang="zh-CN" altLang="en-US"/>
            </a:p>
          </p:txBody>
        </p:sp>
        <p:sp>
          <p:nvSpPr>
            <p:cNvPr id="33799" name="Freeform 8"/>
            <p:cNvSpPr>
              <a:spLocks/>
            </p:cNvSpPr>
            <p:nvPr/>
          </p:nvSpPr>
          <p:spPr bwMode="auto">
            <a:xfrm>
              <a:off x="3618" y="2488"/>
              <a:ext cx="615" cy="807"/>
            </a:xfrm>
            <a:custGeom>
              <a:avLst/>
              <a:gdLst>
                <a:gd name="T0" fmla="*/ 78 w 615"/>
                <a:gd name="T1" fmla="*/ 657 h 807"/>
                <a:gd name="T2" fmla="*/ 30 w 615"/>
                <a:gd name="T3" fmla="*/ 683 h 807"/>
                <a:gd name="T4" fmla="*/ 6 w 615"/>
                <a:gd name="T5" fmla="*/ 689 h 807"/>
                <a:gd name="T6" fmla="*/ 90 w 615"/>
                <a:gd name="T7" fmla="*/ 709 h 807"/>
                <a:gd name="T8" fmla="*/ 90 w 615"/>
                <a:gd name="T9" fmla="*/ 748 h 807"/>
                <a:gd name="T10" fmla="*/ 137 w 615"/>
                <a:gd name="T11" fmla="*/ 754 h 807"/>
                <a:gd name="T12" fmla="*/ 137 w 615"/>
                <a:gd name="T13" fmla="*/ 728 h 807"/>
                <a:gd name="T14" fmla="*/ 125 w 615"/>
                <a:gd name="T15" fmla="*/ 709 h 807"/>
                <a:gd name="T16" fmla="*/ 155 w 615"/>
                <a:gd name="T17" fmla="*/ 624 h 807"/>
                <a:gd name="T18" fmla="*/ 185 w 615"/>
                <a:gd name="T19" fmla="*/ 702 h 807"/>
                <a:gd name="T20" fmla="*/ 137 w 615"/>
                <a:gd name="T21" fmla="*/ 761 h 807"/>
                <a:gd name="T22" fmla="*/ 113 w 615"/>
                <a:gd name="T23" fmla="*/ 767 h 807"/>
                <a:gd name="T24" fmla="*/ 113 w 615"/>
                <a:gd name="T25" fmla="*/ 787 h 807"/>
                <a:gd name="T26" fmla="*/ 191 w 615"/>
                <a:gd name="T27" fmla="*/ 787 h 807"/>
                <a:gd name="T28" fmla="*/ 233 w 615"/>
                <a:gd name="T29" fmla="*/ 787 h 807"/>
                <a:gd name="T30" fmla="*/ 245 w 615"/>
                <a:gd name="T31" fmla="*/ 709 h 807"/>
                <a:gd name="T32" fmla="*/ 239 w 615"/>
                <a:gd name="T33" fmla="*/ 637 h 807"/>
                <a:gd name="T34" fmla="*/ 268 w 615"/>
                <a:gd name="T35" fmla="*/ 754 h 807"/>
                <a:gd name="T36" fmla="*/ 286 w 615"/>
                <a:gd name="T37" fmla="*/ 598 h 807"/>
                <a:gd name="T38" fmla="*/ 310 w 615"/>
                <a:gd name="T39" fmla="*/ 806 h 807"/>
                <a:gd name="T40" fmla="*/ 328 w 615"/>
                <a:gd name="T41" fmla="*/ 598 h 807"/>
                <a:gd name="T42" fmla="*/ 471 w 615"/>
                <a:gd name="T43" fmla="*/ 754 h 807"/>
                <a:gd name="T44" fmla="*/ 495 w 615"/>
                <a:gd name="T45" fmla="*/ 598 h 807"/>
                <a:gd name="T46" fmla="*/ 537 w 615"/>
                <a:gd name="T47" fmla="*/ 806 h 807"/>
                <a:gd name="T48" fmla="*/ 614 w 615"/>
                <a:gd name="T49" fmla="*/ 234 h 807"/>
                <a:gd name="T50" fmla="*/ 572 w 615"/>
                <a:gd name="T51" fmla="*/ 208 h 807"/>
                <a:gd name="T52" fmla="*/ 525 w 615"/>
                <a:gd name="T53" fmla="*/ 189 h 807"/>
                <a:gd name="T54" fmla="*/ 507 w 615"/>
                <a:gd name="T55" fmla="*/ 208 h 807"/>
                <a:gd name="T56" fmla="*/ 459 w 615"/>
                <a:gd name="T57" fmla="*/ 182 h 807"/>
                <a:gd name="T58" fmla="*/ 435 w 615"/>
                <a:gd name="T59" fmla="*/ 150 h 807"/>
                <a:gd name="T60" fmla="*/ 399 w 615"/>
                <a:gd name="T61" fmla="*/ 111 h 807"/>
                <a:gd name="T62" fmla="*/ 405 w 615"/>
                <a:gd name="T63" fmla="*/ 91 h 807"/>
                <a:gd name="T64" fmla="*/ 376 w 615"/>
                <a:gd name="T65" fmla="*/ 26 h 807"/>
                <a:gd name="T66" fmla="*/ 310 w 615"/>
                <a:gd name="T67" fmla="*/ 0 h 807"/>
                <a:gd name="T68" fmla="*/ 256 w 615"/>
                <a:gd name="T69" fmla="*/ 33 h 807"/>
                <a:gd name="T70" fmla="*/ 262 w 615"/>
                <a:gd name="T71" fmla="*/ 59 h 807"/>
                <a:gd name="T72" fmla="*/ 268 w 615"/>
                <a:gd name="T73" fmla="*/ 85 h 807"/>
                <a:gd name="T74" fmla="*/ 268 w 615"/>
                <a:gd name="T75" fmla="*/ 111 h 807"/>
                <a:gd name="T76" fmla="*/ 268 w 615"/>
                <a:gd name="T77" fmla="*/ 124 h 807"/>
                <a:gd name="T78" fmla="*/ 274 w 615"/>
                <a:gd name="T79" fmla="*/ 137 h 807"/>
                <a:gd name="T80" fmla="*/ 280 w 615"/>
                <a:gd name="T81" fmla="*/ 143 h 807"/>
                <a:gd name="T82" fmla="*/ 328 w 615"/>
                <a:gd name="T83" fmla="*/ 143 h 807"/>
                <a:gd name="T84" fmla="*/ 322 w 615"/>
                <a:gd name="T85" fmla="*/ 189 h 807"/>
                <a:gd name="T86" fmla="*/ 328 w 615"/>
                <a:gd name="T87" fmla="*/ 384 h 807"/>
                <a:gd name="T88" fmla="*/ 256 w 615"/>
                <a:gd name="T89" fmla="*/ 397 h 807"/>
                <a:gd name="T90" fmla="*/ 286 w 615"/>
                <a:gd name="T91" fmla="*/ 345 h 807"/>
                <a:gd name="T92" fmla="*/ 328 w 615"/>
                <a:gd name="T93" fmla="*/ 384 h 807"/>
                <a:gd name="T94" fmla="*/ 280 w 615"/>
                <a:gd name="T95" fmla="*/ 312 h 807"/>
                <a:gd name="T96" fmla="*/ 256 w 615"/>
                <a:gd name="T97" fmla="*/ 267 h 807"/>
                <a:gd name="T98" fmla="*/ 256 w 615"/>
                <a:gd name="T99" fmla="*/ 254 h 807"/>
                <a:gd name="T100" fmla="*/ 251 w 615"/>
                <a:gd name="T101" fmla="*/ 267 h 807"/>
                <a:gd name="T102" fmla="*/ 251 w 615"/>
                <a:gd name="T103" fmla="*/ 286 h 807"/>
                <a:gd name="T104" fmla="*/ 209 w 615"/>
                <a:gd name="T105" fmla="*/ 267 h 807"/>
                <a:gd name="T106" fmla="*/ 227 w 615"/>
                <a:gd name="T107" fmla="*/ 293 h 807"/>
                <a:gd name="T108" fmla="*/ 78 w 615"/>
                <a:gd name="T109" fmla="*/ 533 h 80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5"/>
                <a:gd name="T166" fmla="*/ 0 h 807"/>
                <a:gd name="T167" fmla="*/ 615 w 615"/>
                <a:gd name="T168" fmla="*/ 807 h 80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5" h="807">
                  <a:moveTo>
                    <a:pt x="78" y="533"/>
                  </a:moveTo>
                  <a:lnTo>
                    <a:pt x="78" y="657"/>
                  </a:lnTo>
                  <a:lnTo>
                    <a:pt x="60" y="676"/>
                  </a:lnTo>
                  <a:lnTo>
                    <a:pt x="30" y="683"/>
                  </a:lnTo>
                  <a:lnTo>
                    <a:pt x="0" y="676"/>
                  </a:lnTo>
                  <a:lnTo>
                    <a:pt x="6" y="689"/>
                  </a:lnTo>
                  <a:lnTo>
                    <a:pt x="54" y="709"/>
                  </a:lnTo>
                  <a:lnTo>
                    <a:pt x="90" y="709"/>
                  </a:lnTo>
                  <a:lnTo>
                    <a:pt x="84" y="735"/>
                  </a:lnTo>
                  <a:lnTo>
                    <a:pt x="90" y="748"/>
                  </a:lnTo>
                  <a:lnTo>
                    <a:pt x="90" y="754"/>
                  </a:lnTo>
                  <a:lnTo>
                    <a:pt x="137" y="754"/>
                  </a:lnTo>
                  <a:lnTo>
                    <a:pt x="137" y="741"/>
                  </a:lnTo>
                  <a:lnTo>
                    <a:pt x="137" y="728"/>
                  </a:lnTo>
                  <a:lnTo>
                    <a:pt x="119" y="709"/>
                  </a:lnTo>
                  <a:lnTo>
                    <a:pt x="125" y="709"/>
                  </a:lnTo>
                  <a:lnTo>
                    <a:pt x="137" y="663"/>
                  </a:lnTo>
                  <a:lnTo>
                    <a:pt x="155" y="624"/>
                  </a:lnTo>
                  <a:lnTo>
                    <a:pt x="197" y="644"/>
                  </a:lnTo>
                  <a:lnTo>
                    <a:pt x="185" y="702"/>
                  </a:lnTo>
                  <a:lnTo>
                    <a:pt x="167" y="735"/>
                  </a:lnTo>
                  <a:lnTo>
                    <a:pt x="137" y="761"/>
                  </a:lnTo>
                  <a:lnTo>
                    <a:pt x="119" y="767"/>
                  </a:lnTo>
                  <a:lnTo>
                    <a:pt x="113" y="767"/>
                  </a:lnTo>
                  <a:lnTo>
                    <a:pt x="113" y="774"/>
                  </a:lnTo>
                  <a:lnTo>
                    <a:pt x="113" y="787"/>
                  </a:lnTo>
                  <a:lnTo>
                    <a:pt x="155" y="787"/>
                  </a:lnTo>
                  <a:lnTo>
                    <a:pt x="191" y="787"/>
                  </a:lnTo>
                  <a:lnTo>
                    <a:pt x="233" y="748"/>
                  </a:lnTo>
                  <a:lnTo>
                    <a:pt x="233" y="787"/>
                  </a:lnTo>
                  <a:lnTo>
                    <a:pt x="245" y="741"/>
                  </a:lnTo>
                  <a:lnTo>
                    <a:pt x="245" y="709"/>
                  </a:lnTo>
                  <a:lnTo>
                    <a:pt x="239" y="676"/>
                  </a:lnTo>
                  <a:lnTo>
                    <a:pt x="239" y="637"/>
                  </a:lnTo>
                  <a:lnTo>
                    <a:pt x="262" y="631"/>
                  </a:lnTo>
                  <a:lnTo>
                    <a:pt x="268" y="754"/>
                  </a:lnTo>
                  <a:lnTo>
                    <a:pt x="280" y="754"/>
                  </a:lnTo>
                  <a:lnTo>
                    <a:pt x="286" y="598"/>
                  </a:lnTo>
                  <a:lnTo>
                    <a:pt x="298" y="598"/>
                  </a:lnTo>
                  <a:lnTo>
                    <a:pt x="310" y="806"/>
                  </a:lnTo>
                  <a:lnTo>
                    <a:pt x="328" y="806"/>
                  </a:lnTo>
                  <a:lnTo>
                    <a:pt x="328" y="598"/>
                  </a:lnTo>
                  <a:lnTo>
                    <a:pt x="471" y="598"/>
                  </a:lnTo>
                  <a:lnTo>
                    <a:pt x="471" y="754"/>
                  </a:lnTo>
                  <a:lnTo>
                    <a:pt x="483" y="754"/>
                  </a:lnTo>
                  <a:lnTo>
                    <a:pt x="495" y="598"/>
                  </a:lnTo>
                  <a:lnTo>
                    <a:pt x="537" y="598"/>
                  </a:lnTo>
                  <a:lnTo>
                    <a:pt x="537" y="806"/>
                  </a:lnTo>
                  <a:lnTo>
                    <a:pt x="548" y="806"/>
                  </a:lnTo>
                  <a:lnTo>
                    <a:pt x="614" y="234"/>
                  </a:lnTo>
                  <a:lnTo>
                    <a:pt x="590" y="221"/>
                  </a:lnTo>
                  <a:lnTo>
                    <a:pt x="572" y="208"/>
                  </a:lnTo>
                  <a:lnTo>
                    <a:pt x="543" y="189"/>
                  </a:lnTo>
                  <a:lnTo>
                    <a:pt x="525" y="189"/>
                  </a:lnTo>
                  <a:lnTo>
                    <a:pt x="519" y="195"/>
                  </a:lnTo>
                  <a:lnTo>
                    <a:pt x="507" y="208"/>
                  </a:lnTo>
                  <a:lnTo>
                    <a:pt x="495" y="293"/>
                  </a:lnTo>
                  <a:lnTo>
                    <a:pt x="459" y="182"/>
                  </a:lnTo>
                  <a:lnTo>
                    <a:pt x="447" y="163"/>
                  </a:lnTo>
                  <a:lnTo>
                    <a:pt x="435" y="150"/>
                  </a:lnTo>
                  <a:lnTo>
                    <a:pt x="394" y="117"/>
                  </a:lnTo>
                  <a:lnTo>
                    <a:pt x="399" y="111"/>
                  </a:lnTo>
                  <a:lnTo>
                    <a:pt x="405" y="111"/>
                  </a:lnTo>
                  <a:lnTo>
                    <a:pt x="405" y="91"/>
                  </a:lnTo>
                  <a:lnTo>
                    <a:pt x="405" y="85"/>
                  </a:lnTo>
                  <a:lnTo>
                    <a:pt x="376" y="26"/>
                  </a:lnTo>
                  <a:lnTo>
                    <a:pt x="352" y="7"/>
                  </a:lnTo>
                  <a:lnTo>
                    <a:pt x="310" y="0"/>
                  </a:lnTo>
                  <a:lnTo>
                    <a:pt x="280" y="7"/>
                  </a:lnTo>
                  <a:lnTo>
                    <a:pt x="256" y="33"/>
                  </a:lnTo>
                  <a:lnTo>
                    <a:pt x="251" y="59"/>
                  </a:lnTo>
                  <a:lnTo>
                    <a:pt x="262" y="59"/>
                  </a:lnTo>
                  <a:lnTo>
                    <a:pt x="262" y="78"/>
                  </a:lnTo>
                  <a:lnTo>
                    <a:pt x="268" y="85"/>
                  </a:lnTo>
                  <a:lnTo>
                    <a:pt x="256" y="111"/>
                  </a:lnTo>
                  <a:lnTo>
                    <a:pt x="268" y="111"/>
                  </a:lnTo>
                  <a:lnTo>
                    <a:pt x="268" y="124"/>
                  </a:lnTo>
                  <a:lnTo>
                    <a:pt x="274" y="130"/>
                  </a:lnTo>
                  <a:lnTo>
                    <a:pt x="274" y="137"/>
                  </a:lnTo>
                  <a:lnTo>
                    <a:pt x="280" y="143"/>
                  </a:lnTo>
                  <a:lnTo>
                    <a:pt x="322" y="143"/>
                  </a:lnTo>
                  <a:lnTo>
                    <a:pt x="328" y="143"/>
                  </a:lnTo>
                  <a:lnTo>
                    <a:pt x="334" y="156"/>
                  </a:lnTo>
                  <a:lnTo>
                    <a:pt x="322" y="189"/>
                  </a:lnTo>
                  <a:lnTo>
                    <a:pt x="328" y="319"/>
                  </a:lnTo>
                  <a:lnTo>
                    <a:pt x="328" y="384"/>
                  </a:lnTo>
                  <a:lnTo>
                    <a:pt x="328" y="397"/>
                  </a:lnTo>
                  <a:lnTo>
                    <a:pt x="256" y="397"/>
                  </a:lnTo>
                  <a:lnTo>
                    <a:pt x="262" y="338"/>
                  </a:lnTo>
                  <a:lnTo>
                    <a:pt x="286" y="345"/>
                  </a:lnTo>
                  <a:lnTo>
                    <a:pt x="286" y="364"/>
                  </a:lnTo>
                  <a:lnTo>
                    <a:pt x="328" y="384"/>
                  </a:lnTo>
                  <a:lnTo>
                    <a:pt x="328" y="319"/>
                  </a:lnTo>
                  <a:lnTo>
                    <a:pt x="280" y="312"/>
                  </a:lnTo>
                  <a:lnTo>
                    <a:pt x="280" y="280"/>
                  </a:lnTo>
                  <a:lnTo>
                    <a:pt x="256" y="267"/>
                  </a:lnTo>
                  <a:lnTo>
                    <a:pt x="256" y="247"/>
                  </a:lnTo>
                  <a:lnTo>
                    <a:pt x="256" y="254"/>
                  </a:lnTo>
                  <a:lnTo>
                    <a:pt x="251" y="260"/>
                  </a:lnTo>
                  <a:lnTo>
                    <a:pt x="251" y="267"/>
                  </a:lnTo>
                  <a:lnTo>
                    <a:pt x="256" y="286"/>
                  </a:lnTo>
                  <a:lnTo>
                    <a:pt x="251" y="286"/>
                  </a:lnTo>
                  <a:lnTo>
                    <a:pt x="239" y="280"/>
                  </a:lnTo>
                  <a:lnTo>
                    <a:pt x="209" y="267"/>
                  </a:lnTo>
                  <a:lnTo>
                    <a:pt x="203" y="267"/>
                  </a:lnTo>
                  <a:lnTo>
                    <a:pt x="227" y="293"/>
                  </a:lnTo>
                  <a:lnTo>
                    <a:pt x="185" y="286"/>
                  </a:lnTo>
                  <a:lnTo>
                    <a:pt x="78" y="533"/>
                  </a:lnTo>
                  <a:close/>
                </a:path>
              </a:pathLst>
            </a:custGeom>
            <a:solidFill>
              <a:srgbClr val="777777"/>
            </a:solidFill>
            <a:ln w="3175">
              <a:noFill/>
              <a:round/>
              <a:headEnd/>
              <a:tailEnd/>
            </a:ln>
          </p:spPr>
          <p:txBody>
            <a:bodyPr wrap="none"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2"/>
                                        </p:tgtEl>
                                        <p:attrNameLst>
                                          <p:attrName>ppt_y</p:attrName>
                                        </p:attrNameLst>
                                      </p:cBhvr>
                                      <p:tavLst>
                                        <p:tav tm="0">
                                          <p:val>
                                            <p:strVal val="#ppt_y"/>
                                          </p:val>
                                        </p:tav>
                                        <p:tav tm="100000">
                                          <p:val>
                                            <p:strVal val="#ppt_y"/>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9900"/>
        </a:solidFill>
        <a:effectLst/>
      </p:bgPr>
    </p:bg>
    <p:spTree>
      <p:nvGrpSpPr>
        <p:cNvPr id="1" name=""/>
        <p:cNvGrpSpPr/>
        <p:nvPr/>
      </p:nvGrpSpPr>
      <p:grpSpPr>
        <a:xfrm>
          <a:off x="0" y="0"/>
          <a:ext cx="0" cy="0"/>
          <a:chOff x="0" y="0"/>
          <a:chExt cx="0" cy="0"/>
        </a:xfrm>
      </p:grpSpPr>
      <p:sp>
        <p:nvSpPr>
          <p:cNvPr id="34818" name="Rectangle 3"/>
          <p:cNvSpPr>
            <a:spLocks noGrp="1"/>
          </p:cNvSpPr>
          <p:nvPr>
            <p:ph type="body" idx="1"/>
          </p:nvPr>
        </p:nvSpPr>
        <p:spPr>
          <a:xfrm>
            <a:off x="323528" y="620688"/>
            <a:ext cx="8501122" cy="4800600"/>
          </a:xfrm>
        </p:spPr>
        <p:txBody>
          <a:bodyPr/>
          <a:lstStyle/>
          <a:p>
            <a:pPr eaLnBrk="1" hangingPunct="1">
              <a:lnSpc>
                <a:spcPct val="90000"/>
              </a:lnSpc>
              <a:buFont typeface="Wingdings 2" pitchFamily="18" charset="2"/>
              <a:buNone/>
            </a:pPr>
            <a:r>
              <a:rPr lang="zh-CN" altLang="en-US" sz="2800" b="1" dirty="0" smtClean="0"/>
              <a:t>       </a:t>
            </a:r>
            <a:r>
              <a:rPr lang="zh-CN" altLang="en-US" sz="2800" b="1" dirty="0" smtClean="0">
                <a:solidFill>
                  <a:schemeClr val="tx2"/>
                </a:solidFill>
              </a:rPr>
              <a:t>晚自习课通常是在</a:t>
            </a:r>
            <a:r>
              <a:rPr lang="en-US" altLang="zh-CN" sz="2800" b="1" dirty="0" smtClean="0">
                <a:solidFill>
                  <a:schemeClr val="tx2"/>
                </a:solidFill>
              </a:rPr>
              <a:t>19</a:t>
            </a:r>
            <a:r>
              <a:rPr lang="zh-CN" altLang="en-US" sz="2800" b="1" dirty="0" smtClean="0">
                <a:solidFill>
                  <a:schemeClr val="tx2"/>
                </a:solidFill>
              </a:rPr>
              <a:t>：</a:t>
            </a:r>
            <a:r>
              <a:rPr lang="en-US" altLang="zh-CN" sz="2800" b="1" dirty="0" smtClean="0">
                <a:solidFill>
                  <a:schemeClr val="tx2"/>
                </a:solidFill>
              </a:rPr>
              <a:t>00</a:t>
            </a:r>
            <a:r>
              <a:rPr lang="zh-CN" altLang="en-US" sz="2800" b="1" dirty="0" smtClean="0">
                <a:solidFill>
                  <a:schemeClr val="tx2"/>
                </a:solidFill>
              </a:rPr>
              <a:t>左右开始，</a:t>
            </a:r>
            <a:r>
              <a:rPr lang="en-US" altLang="zh-CN" sz="2800" b="1" dirty="0" smtClean="0">
                <a:solidFill>
                  <a:schemeClr val="tx2"/>
                </a:solidFill>
              </a:rPr>
              <a:t>22</a:t>
            </a:r>
            <a:r>
              <a:rPr lang="zh-CN" altLang="en-US" sz="2800" b="1" dirty="0" smtClean="0">
                <a:solidFill>
                  <a:schemeClr val="tx2"/>
                </a:solidFill>
              </a:rPr>
              <a:t>：</a:t>
            </a:r>
            <a:r>
              <a:rPr lang="en-US" altLang="zh-CN" sz="2800" b="1" dirty="0" smtClean="0">
                <a:solidFill>
                  <a:schemeClr val="tx2"/>
                </a:solidFill>
              </a:rPr>
              <a:t>25</a:t>
            </a:r>
            <a:r>
              <a:rPr lang="zh-CN" altLang="en-US" sz="2800" b="1" dirty="0" smtClean="0">
                <a:solidFill>
                  <a:schemeClr val="tx2"/>
                </a:solidFill>
              </a:rPr>
              <a:t>左右结束，这段时间是人的大脑最活跃的时间之一，适合从事分析判断等活跃的思维活动。而且，此时白天所学的大量的知识信息，又为大脑活跃的思维活动提供了丰富的资源。所以，晚自习的学习，适合对当天的功课进行整理复习，搞清楚所学知识是什么，思考为什么；也适合在复习的基础对次日的功课进行预习，了解第二天的学习思路和重点。 </a:t>
            </a:r>
            <a:br>
              <a:rPr lang="zh-CN" altLang="en-US" sz="2800" b="1" dirty="0" smtClean="0">
                <a:solidFill>
                  <a:schemeClr val="tx2"/>
                </a:solidFill>
              </a:rPr>
            </a:br>
            <a:r>
              <a:rPr lang="zh-CN" altLang="en-US" sz="2800" b="1" dirty="0" smtClean="0">
                <a:solidFill>
                  <a:schemeClr val="tx2"/>
                </a:solidFill>
              </a:rPr>
              <a:t>    晚自习长达一两个小时，而人的大脑集中精力的时间对成人而言最多也只有</a:t>
            </a:r>
            <a:r>
              <a:rPr lang="en-US" altLang="zh-CN" sz="2800" b="1" dirty="0" smtClean="0">
                <a:solidFill>
                  <a:schemeClr val="tx2"/>
                </a:solidFill>
              </a:rPr>
              <a:t>25</a:t>
            </a:r>
            <a:r>
              <a:rPr lang="zh-CN" altLang="en-US" sz="2800" b="1" dirty="0" smtClean="0">
                <a:solidFill>
                  <a:schemeClr val="tx2"/>
                </a:solidFill>
              </a:rPr>
              <a:t>分钟，所以学习</a:t>
            </a:r>
            <a:r>
              <a:rPr lang="en-US" altLang="zh-CN" sz="2800" b="1" dirty="0" smtClean="0">
                <a:solidFill>
                  <a:schemeClr val="tx2"/>
                </a:solidFill>
              </a:rPr>
              <a:t>20</a:t>
            </a:r>
            <a:r>
              <a:rPr lang="zh-CN" altLang="en-US" sz="2800" b="1" dirty="0" smtClean="0">
                <a:solidFill>
                  <a:schemeClr val="tx2"/>
                </a:solidFill>
              </a:rPr>
              <a:t>到</a:t>
            </a:r>
            <a:r>
              <a:rPr lang="en-US" altLang="zh-CN" sz="2800" b="1" dirty="0" smtClean="0">
                <a:solidFill>
                  <a:schemeClr val="tx2"/>
                </a:solidFill>
              </a:rPr>
              <a:t>30</a:t>
            </a:r>
            <a:r>
              <a:rPr lang="zh-CN" altLang="en-US" sz="2800" b="1" dirty="0" smtClean="0">
                <a:solidFill>
                  <a:schemeClr val="tx2"/>
                </a:solidFill>
              </a:rPr>
              <a:t>分钟后就应该作适当地调节调整，休息一下或者换做另一门功课，不同的信息在大脑中的兴奋区是不一样的，所以这样效果会更好。 </a:t>
            </a:r>
            <a:br>
              <a:rPr lang="zh-CN" altLang="en-US" sz="2800" b="1" dirty="0" smtClean="0">
                <a:solidFill>
                  <a:schemeClr val="tx2"/>
                </a:solidFill>
              </a:rPr>
            </a:br>
            <a:endParaRPr lang="zh-CN" altLang="en-US" sz="2800" b="1" dirty="0" smtClean="0">
              <a:solidFill>
                <a:schemeClr val="tx2"/>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4" descr="2010625171921902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5842" name="Rectangle 2"/>
          <p:cNvSpPr>
            <a:spLocks noGrp="1"/>
          </p:cNvSpPr>
          <p:nvPr>
            <p:ph type="title"/>
          </p:nvPr>
        </p:nvSpPr>
        <p:spPr bwMode="auto"/>
        <p:txBody>
          <a:bodyPr vert="horz" wrap="square" lIns="91440" tIns="45720" rIns="91440" bIns="45720" numCol="1" anchorCtr="0" compatLnSpc="1">
            <a:prstTxWarp prst="textNoShape">
              <a:avLst/>
            </a:prstTxWarp>
          </a:bodyPr>
          <a:lstStyle/>
          <a:p>
            <a:pPr eaLnBrk="1" hangingPunct="1"/>
            <a:endParaRPr lang="zh-CN" altLang="en-US" smtClean="0">
              <a:effectLst/>
            </a:endParaRPr>
          </a:p>
        </p:txBody>
      </p:sp>
      <p:sp>
        <p:nvSpPr>
          <p:cNvPr id="35843" name="Rectangle 3"/>
          <p:cNvSpPr>
            <a:spLocks noGrp="1"/>
          </p:cNvSpPr>
          <p:nvPr>
            <p:ph type="body" idx="1"/>
          </p:nvPr>
        </p:nvSpPr>
        <p:spPr>
          <a:xfrm>
            <a:off x="395288" y="1268413"/>
            <a:ext cx="7499350" cy="4800600"/>
          </a:xfrm>
        </p:spPr>
        <p:txBody>
          <a:bodyPr/>
          <a:lstStyle/>
          <a:p>
            <a:pPr eaLnBrk="1" hangingPunct="1"/>
            <a:r>
              <a:rPr lang="zh-CN" altLang="en-US" b="1" dirty="0" smtClean="0">
                <a:solidFill>
                  <a:srgbClr val="0066FF"/>
                </a:solidFill>
              </a:rPr>
              <a:t>晚自习虽然不该讲话，但是有时我们却需要通过讨论问题来解决。所以我建议大家第一节晚自习不要讨论，晚自习课间或者到了</a:t>
            </a:r>
            <a:r>
              <a:rPr lang="en-US" altLang="zh-CN" b="1" dirty="0" smtClean="0">
                <a:solidFill>
                  <a:srgbClr val="0066FF"/>
                </a:solidFill>
              </a:rPr>
              <a:t>10</a:t>
            </a:r>
            <a:r>
              <a:rPr lang="zh-CN" altLang="en-US" b="1" dirty="0" smtClean="0">
                <a:solidFill>
                  <a:srgbClr val="0066FF"/>
                </a:solidFill>
              </a:rPr>
              <a:t>点后再开始小声讨论。</a:t>
            </a:r>
            <a:endParaRPr lang="en-US" altLang="zh-CN" b="1" dirty="0" smtClean="0">
              <a:solidFill>
                <a:srgbClr val="0066FF"/>
              </a:solidFill>
            </a:endParaRPr>
          </a:p>
          <a:p>
            <a:pPr eaLnBrk="1" hangingPunct="1"/>
            <a:r>
              <a:rPr lang="zh-CN" altLang="en-US" b="1" dirty="0" smtClean="0">
                <a:solidFill>
                  <a:srgbClr val="0066FF"/>
                </a:solidFill>
              </a:rPr>
              <a:t>这样我们便可以快乐地学习着</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75" y="0"/>
            <a:ext cx="7499350" cy="1143000"/>
          </a:xfrm>
        </p:spPr>
        <p:txBody>
          <a:bodyPr/>
          <a:lstStyle/>
          <a:p>
            <a:pPr>
              <a:defRPr/>
            </a:pPr>
            <a:endParaRPr lang="zh-CN" altLang="en-US" dirty="0">
              <a:latin typeface="华文行楷" pitchFamily="2" charset="-122"/>
              <a:ea typeface="华文行楷" pitchFamily="2" charset="-122"/>
            </a:endParaRPr>
          </a:p>
        </p:txBody>
      </p:sp>
      <p:sp>
        <p:nvSpPr>
          <p:cNvPr id="36866" name="矩形 2"/>
          <p:cNvSpPr>
            <a:spLocks noChangeArrowheads="1"/>
          </p:cNvSpPr>
          <p:nvPr/>
        </p:nvSpPr>
        <p:spPr bwMode="auto">
          <a:xfrm>
            <a:off x="1331640" y="1039795"/>
            <a:ext cx="8027987" cy="769441"/>
          </a:xfrm>
          <a:prstGeom prst="rect">
            <a:avLst/>
          </a:prstGeom>
          <a:noFill/>
          <a:ln w="9525">
            <a:noFill/>
            <a:miter lim="800000"/>
            <a:headEnd/>
            <a:tailEnd/>
          </a:ln>
        </p:spPr>
        <p:txBody>
          <a:bodyPr wrap="square">
            <a:spAutoFit/>
          </a:bodyPr>
          <a:lstStyle/>
          <a:p>
            <a:r>
              <a:rPr lang="zh-CN" altLang="en-US" sz="4400" b="1" dirty="0">
                <a:solidFill>
                  <a:srgbClr val="FF0000"/>
                </a:solidFill>
                <a:latin typeface="华文彩云" pitchFamily="2" charset="-122"/>
                <a:ea typeface="华文彩云" pitchFamily="2" charset="-122"/>
              </a:rPr>
              <a:t>晚自习榜样诺贝尔得主</a:t>
            </a:r>
            <a:r>
              <a:rPr lang="en-US" altLang="zh-CN" sz="4400" b="1" dirty="0">
                <a:solidFill>
                  <a:srgbClr val="FF0000"/>
                </a:solidFill>
                <a:latin typeface="华文彩云" pitchFamily="2" charset="-122"/>
                <a:ea typeface="华文彩云" pitchFamily="2" charset="-122"/>
              </a:rPr>
              <a:t>: </a:t>
            </a:r>
            <a:endParaRPr lang="en-US" altLang="zh-CN" sz="4400" dirty="0">
              <a:solidFill>
                <a:srgbClr val="FF0000"/>
              </a:solidFill>
            </a:endParaRPr>
          </a:p>
        </p:txBody>
      </p:sp>
      <p:pic>
        <p:nvPicPr>
          <p:cNvPr id="36867" name="Picture 3" descr="C:\Documents and Settings\Administrator\桌面\问号-3D小人\问号-3D小人\问号3.jpg"/>
          <p:cNvPicPr>
            <a:picLocks noChangeAspect="1" noChangeArrowheads="1"/>
          </p:cNvPicPr>
          <p:nvPr/>
        </p:nvPicPr>
        <p:blipFill>
          <a:blip r:embed="rId2" cstate="print"/>
          <a:srcRect/>
          <a:stretch>
            <a:fillRect/>
          </a:stretch>
        </p:blipFill>
        <p:spPr bwMode="auto">
          <a:xfrm>
            <a:off x="3203848" y="2492896"/>
            <a:ext cx="2957121" cy="36916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down)">
                                      <p:cBhvr>
                                        <p:cTn id="7" dur="580">
                                          <p:stCondLst>
                                            <p:cond delay="0"/>
                                          </p:stCondLst>
                                        </p:cTn>
                                        <p:tgtEl>
                                          <p:spTgt spid="36866"/>
                                        </p:tgtEl>
                                      </p:cBhvr>
                                    </p:animEffect>
                                    <p:anim calcmode="lin" valueType="num">
                                      <p:cBhvr>
                                        <p:cTn id="8" dur="1822" tmFilter="0,0; 0.14,0.36; 0.43,0.73; 0.71,0.91; 1.0,1.0">
                                          <p:stCondLst>
                                            <p:cond delay="0"/>
                                          </p:stCondLst>
                                        </p:cTn>
                                        <p:tgtEl>
                                          <p:spTgt spid="3686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86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86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86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86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866"/>
                                        </p:tgtEl>
                                      </p:cBhvr>
                                      <p:to x="100000" y="60000"/>
                                    </p:animScale>
                                    <p:animScale>
                                      <p:cBhvr>
                                        <p:cTn id="14" dur="166" decel="50000">
                                          <p:stCondLst>
                                            <p:cond delay="676"/>
                                          </p:stCondLst>
                                        </p:cTn>
                                        <p:tgtEl>
                                          <p:spTgt spid="36866"/>
                                        </p:tgtEl>
                                      </p:cBhvr>
                                      <p:to x="100000" y="100000"/>
                                    </p:animScale>
                                    <p:animScale>
                                      <p:cBhvr>
                                        <p:cTn id="15" dur="26">
                                          <p:stCondLst>
                                            <p:cond delay="1312"/>
                                          </p:stCondLst>
                                        </p:cTn>
                                        <p:tgtEl>
                                          <p:spTgt spid="36866"/>
                                        </p:tgtEl>
                                      </p:cBhvr>
                                      <p:to x="100000" y="80000"/>
                                    </p:animScale>
                                    <p:animScale>
                                      <p:cBhvr>
                                        <p:cTn id="16" dur="166" decel="50000">
                                          <p:stCondLst>
                                            <p:cond delay="1338"/>
                                          </p:stCondLst>
                                        </p:cTn>
                                        <p:tgtEl>
                                          <p:spTgt spid="36866"/>
                                        </p:tgtEl>
                                      </p:cBhvr>
                                      <p:to x="100000" y="100000"/>
                                    </p:animScale>
                                    <p:animScale>
                                      <p:cBhvr>
                                        <p:cTn id="17" dur="26">
                                          <p:stCondLst>
                                            <p:cond delay="1642"/>
                                          </p:stCondLst>
                                        </p:cTn>
                                        <p:tgtEl>
                                          <p:spTgt spid="36866"/>
                                        </p:tgtEl>
                                      </p:cBhvr>
                                      <p:to x="100000" y="90000"/>
                                    </p:animScale>
                                    <p:animScale>
                                      <p:cBhvr>
                                        <p:cTn id="18" dur="166" decel="50000">
                                          <p:stCondLst>
                                            <p:cond delay="1668"/>
                                          </p:stCondLst>
                                        </p:cTn>
                                        <p:tgtEl>
                                          <p:spTgt spid="36866"/>
                                        </p:tgtEl>
                                      </p:cBhvr>
                                      <p:to x="100000" y="100000"/>
                                    </p:animScale>
                                    <p:animScale>
                                      <p:cBhvr>
                                        <p:cTn id="19" dur="26">
                                          <p:stCondLst>
                                            <p:cond delay="1808"/>
                                          </p:stCondLst>
                                        </p:cTn>
                                        <p:tgtEl>
                                          <p:spTgt spid="36866"/>
                                        </p:tgtEl>
                                      </p:cBhvr>
                                      <p:to x="100000" y="95000"/>
                                    </p:animScale>
                                    <p:animScale>
                                      <p:cBhvr>
                                        <p:cTn id="20" dur="166" decel="50000">
                                          <p:stCondLst>
                                            <p:cond delay="1834"/>
                                          </p:stCondLst>
                                        </p:cTn>
                                        <p:tgtEl>
                                          <p:spTgt spid="368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4" descr="10264ec07c51650b8"/>
          <p:cNvPicPr>
            <a:picLocks noChangeAspect="1" noChangeArrowheads="1"/>
          </p:cNvPicPr>
          <p:nvPr/>
        </p:nvPicPr>
        <p:blipFill>
          <a:blip r:embed="rId2" cstate="print"/>
          <a:srcRect/>
          <a:stretch>
            <a:fillRect/>
          </a:stretch>
        </p:blipFill>
        <p:spPr bwMode="auto">
          <a:xfrm>
            <a:off x="0" y="-584200"/>
            <a:ext cx="9144000" cy="7442200"/>
          </a:xfrm>
          <a:prstGeom prst="rect">
            <a:avLst/>
          </a:prstGeom>
          <a:noFill/>
          <a:ln w="9525">
            <a:noFill/>
            <a:miter lim="800000"/>
            <a:headEnd/>
            <a:tailEnd/>
          </a:ln>
        </p:spPr>
      </p:pic>
      <p:sp>
        <p:nvSpPr>
          <p:cNvPr id="37890" name="Rectangle 2"/>
          <p:cNvSpPr>
            <a:spLocks noGrp="1"/>
          </p:cNvSpPr>
          <p:nvPr>
            <p:ph type="title"/>
          </p:nvPr>
        </p:nvSpPr>
        <p:spPr bwMode="auto"/>
        <p:txBody>
          <a:bodyPr vert="horz" wrap="square" lIns="91440" tIns="45720" rIns="91440" bIns="45720" numCol="1" anchorCtr="0" compatLnSpc="1">
            <a:prstTxWarp prst="textNoShape">
              <a:avLst/>
            </a:prstTxWarp>
          </a:bodyPr>
          <a:lstStyle/>
          <a:p>
            <a:endParaRPr lang="zh-CN" altLang="en-US" smtClean="0">
              <a:effectLst/>
            </a:endParaRPr>
          </a:p>
        </p:txBody>
      </p:sp>
      <p:sp>
        <p:nvSpPr>
          <p:cNvPr id="67587" name="Rectangle 3"/>
          <p:cNvSpPr>
            <a:spLocks noGrp="1"/>
          </p:cNvSpPr>
          <p:nvPr>
            <p:ph type="body" idx="1"/>
          </p:nvPr>
        </p:nvSpPr>
        <p:spPr>
          <a:xfrm>
            <a:off x="611188" y="1557338"/>
            <a:ext cx="7499350" cy="4800600"/>
          </a:xfrm>
        </p:spPr>
        <p:txBody>
          <a:bodyPr/>
          <a:lstStyle/>
          <a:p>
            <a:r>
              <a:rPr lang="zh-CN" altLang="en-US" sz="4800" b="1" smtClean="0"/>
              <a:t>悄悄的，悄悄的，晚自习结束了，同学们洗洗睡了</a:t>
            </a:r>
            <a:r>
              <a:rPr lang="en-US" altLang="zh-CN" sz="4800" b="1" smtClean="0"/>
              <a:t>……however~~~</a:t>
            </a:r>
          </a:p>
          <a:p>
            <a:r>
              <a:rPr lang="zh-CN" altLang="en-US" sz="4800" b="1" smtClean="0"/>
              <a:t>第二天</a:t>
            </a:r>
            <a:r>
              <a:rPr lang="en-US" altLang="zh-CN" sz="4800" b="1"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2000"/>
                                        <p:tgtEl>
                                          <p:spTgt spid="67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fade">
                                      <p:cBhvr>
                                        <p:cTn id="12" dur="2000"/>
                                        <p:tgtEl>
                                          <p:spTgt spid="67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 descr="f8fea51d8a08dc5e304e15a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8434" name="Text Box 7"/>
          <p:cNvSpPr txBox="1">
            <a:spLocks noChangeArrowheads="1"/>
          </p:cNvSpPr>
          <p:nvPr/>
        </p:nvSpPr>
        <p:spPr bwMode="auto">
          <a:xfrm>
            <a:off x="7929563" y="908050"/>
            <a:ext cx="458787" cy="5329238"/>
          </a:xfrm>
          <a:prstGeom prst="rect">
            <a:avLst/>
          </a:prstGeom>
          <a:noFill/>
          <a:ln w="9525">
            <a:noFill/>
            <a:miter lim="800000"/>
            <a:headEnd/>
            <a:tailEnd/>
          </a:ln>
        </p:spPr>
        <p:txBody>
          <a:bodyPr vert="eaVert">
            <a:spAutoFit/>
          </a:bodyPr>
          <a:lstStyle/>
          <a:p>
            <a:pPr>
              <a:spcBef>
                <a:spcPct val="50000"/>
              </a:spcBef>
            </a:pPr>
            <a:endParaRPr lang="zh-CN" altLang="en-US"/>
          </a:p>
        </p:txBody>
      </p:sp>
      <p:sp>
        <p:nvSpPr>
          <p:cNvPr id="18435" name="Text Box 8"/>
          <p:cNvSpPr txBox="1">
            <a:spLocks noChangeArrowheads="1"/>
          </p:cNvSpPr>
          <p:nvPr/>
        </p:nvSpPr>
        <p:spPr bwMode="auto">
          <a:xfrm>
            <a:off x="7092950" y="3357563"/>
            <a:ext cx="1647825" cy="4824412"/>
          </a:xfrm>
          <a:prstGeom prst="rect">
            <a:avLst/>
          </a:prstGeom>
          <a:noFill/>
          <a:ln w="9525">
            <a:noFill/>
            <a:miter lim="800000"/>
            <a:headEnd/>
            <a:tailEnd/>
          </a:ln>
        </p:spPr>
        <p:txBody>
          <a:bodyPr vert="eaVert">
            <a:spAutoFit/>
          </a:bodyPr>
          <a:lstStyle/>
          <a:p>
            <a:pPr>
              <a:spcBef>
                <a:spcPct val="50000"/>
              </a:spcBef>
            </a:pPr>
            <a:r>
              <a:rPr lang="zh-CN" altLang="en-US" sz="9600">
                <a:ea typeface="华文行楷" pitchFamily="2" charset="-122"/>
              </a:rPr>
              <a:t>榜样</a:t>
            </a:r>
          </a:p>
        </p:txBody>
      </p:sp>
      <p:sp>
        <p:nvSpPr>
          <p:cNvPr id="18436" name="Text Box 9"/>
          <p:cNvSpPr txBox="1">
            <a:spLocks noChangeArrowheads="1"/>
          </p:cNvSpPr>
          <p:nvPr/>
        </p:nvSpPr>
        <p:spPr bwMode="auto">
          <a:xfrm>
            <a:off x="6777038" y="836613"/>
            <a:ext cx="458787" cy="3671887"/>
          </a:xfrm>
          <a:prstGeom prst="rect">
            <a:avLst/>
          </a:prstGeom>
          <a:noFill/>
          <a:ln w="9525">
            <a:noFill/>
            <a:miter lim="800000"/>
            <a:headEnd/>
            <a:tailEnd/>
          </a:ln>
        </p:spPr>
        <p:txBody>
          <a:bodyPr vert="eaVert">
            <a:spAutoFit/>
          </a:bodyPr>
          <a:lstStyle/>
          <a:p>
            <a:pPr>
              <a:spcBef>
                <a:spcPct val="50000"/>
              </a:spcBef>
            </a:pPr>
            <a:endParaRPr lang="zh-CN" altLang="en-US"/>
          </a:p>
        </p:txBody>
      </p:sp>
      <p:sp>
        <p:nvSpPr>
          <p:cNvPr id="18437" name="Text Box 10"/>
          <p:cNvSpPr txBox="1">
            <a:spLocks noChangeArrowheads="1"/>
          </p:cNvSpPr>
          <p:nvPr/>
        </p:nvSpPr>
        <p:spPr bwMode="auto">
          <a:xfrm>
            <a:off x="3419475" y="333375"/>
            <a:ext cx="3287713" cy="5545138"/>
          </a:xfrm>
          <a:prstGeom prst="rect">
            <a:avLst/>
          </a:prstGeom>
          <a:noFill/>
          <a:ln w="9525">
            <a:noFill/>
            <a:miter lim="800000"/>
            <a:headEnd/>
            <a:tailEnd/>
          </a:ln>
        </p:spPr>
        <p:txBody>
          <a:bodyPr vert="eaVert">
            <a:spAutoFit/>
          </a:bodyPr>
          <a:lstStyle/>
          <a:p>
            <a:r>
              <a:rPr lang="zh-CN" altLang="en-US" sz="2400" b="1" u="sng">
                <a:ea typeface="华文隶书" pitchFamily="2" charset="-122"/>
              </a:rPr>
              <a:t>一个明智的人</a:t>
            </a:r>
          </a:p>
          <a:p>
            <a:r>
              <a:rPr lang="zh-CN" altLang="en-US" sz="2400" b="1" u="sng">
                <a:ea typeface="华文隶书" pitchFamily="2" charset="-122"/>
              </a:rPr>
              <a:t>应该效仿英雄</a:t>
            </a:r>
          </a:p>
          <a:p>
            <a:r>
              <a:rPr lang="zh-CN" altLang="en-US" sz="2400" b="1" u="sng">
                <a:ea typeface="华文隶书" pitchFamily="2" charset="-122"/>
              </a:rPr>
              <a:t>追随伟人的足迹</a:t>
            </a:r>
          </a:p>
          <a:p>
            <a:r>
              <a:rPr lang="zh-CN" altLang="en-US" sz="2400" b="1" u="sng">
                <a:ea typeface="华文隶书" pitchFamily="2" charset="-122"/>
              </a:rPr>
              <a:t>有了这样的榜样</a:t>
            </a:r>
          </a:p>
          <a:p>
            <a:r>
              <a:rPr lang="zh-CN" altLang="en-US" sz="2400" b="1" u="sng">
                <a:ea typeface="华文隶书" pitchFamily="2" charset="-122"/>
              </a:rPr>
              <a:t>即使自己的能力达不到他们这般坚强</a:t>
            </a:r>
          </a:p>
          <a:p>
            <a:r>
              <a:rPr lang="zh-CN" altLang="en-US" sz="2400" b="1" u="sng">
                <a:ea typeface="华文隶书" pitchFamily="2" charset="-122"/>
              </a:rPr>
              <a:t>至少会给自己的事业几分气象</a:t>
            </a:r>
          </a:p>
          <a:p>
            <a:r>
              <a:rPr lang="zh-CN" altLang="en-US" sz="2400" b="1" u="sng">
                <a:ea typeface="华文隶书" pitchFamily="2" charset="-122"/>
              </a:rPr>
              <a:t>会让自己更有向上的冲劲！</a:t>
            </a:r>
          </a:p>
          <a:p>
            <a:pPr>
              <a:spcBef>
                <a:spcPct val="50000"/>
              </a:spcBef>
            </a:pPr>
            <a:endParaRPr lang="zh-CN" altLang="en-US" sz="2400" b="1" u="sng">
              <a:ea typeface="华文隶书"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descr="10264ec07c51650b8"/>
          <p:cNvPicPr>
            <a:picLocks noChangeAspect="1" noChangeArrowheads="1"/>
          </p:cNvPicPr>
          <p:nvPr/>
        </p:nvPicPr>
        <p:blipFill>
          <a:blip r:embed="rId2" cstate="print"/>
          <a:srcRect/>
          <a:stretch>
            <a:fillRect/>
          </a:stretch>
        </p:blipFill>
        <p:spPr bwMode="auto">
          <a:xfrm>
            <a:off x="0" y="-638175"/>
            <a:ext cx="9144000" cy="8134350"/>
          </a:xfrm>
          <a:prstGeom prst="rect">
            <a:avLst/>
          </a:prstGeom>
          <a:noFill/>
        </p:spPr>
      </p:pic>
      <p:sp>
        <p:nvSpPr>
          <p:cNvPr id="2" name="标题 1"/>
          <p:cNvSpPr>
            <a:spLocks noGrp="1"/>
          </p:cNvSpPr>
          <p:nvPr>
            <p:ph type="title"/>
          </p:nvPr>
        </p:nvSpPr>
        <p:spPr>
          <a:xfrm>
            <a:off x="1143000" y="0"/>
            <a:ext cx="7499350" cy="1143000"/>
          </a:xfrm>
        </p:spPr>
        <p:txBody>
          <a:bodyPr vert="horz" wrap="square" lIns="91440" tIns="45720" rIns="91440" bIns="45720" numCol="1" anchorCtr="0" compatLnSpc="1">
            <a:prstTxWarp prst="textNoShape">
              <a:avLst/>
            </a:prstTxWarp>
          </a:bodyPr>
          <a:lstStyle/>
          <a:p>
            <a:pPr eaLnBrk="1" hangingPunct="1">
              <a:defRPr/>
            </a:pPr>
            <a:r>
              <a:rPr lang="zh-CN" altLang="en-US" dirty="0" smtClean="0">
                <a:solidFill>
                  <a:schemeClr val="tx1"/>
                </a:solidFill>
                <a:effectLst>
                  <a:outerShdw blurRad="38100" dist="38100" dir="2700000" algn="tl">
                    <a:srgbClr val="C0C0C0"/>
                  </a:outerShdw>
                </a:effectLst>
              </a:rPr>
              <a:t>打油诗：</a:t>
            </a:r>
          </a:p>
        </p:txBody>
      </p:sp>
      <p:sp>
        <p:nvSpPr>
          <p:cNvPr id="32771" name="内容占位符 2"/>
          <p:cNvSpPr>
            <a:spLocks noGrp="1"/>
          </p:cNvSpPr>
          <p:nvPr>
            <p:ph idx="1"/>
          </p:nvPr>
        </p:nvSpPr>
        <p:spPr>
          <a:xfrm>
            <a:off x="971550" y="1052513"/>
            <a:ext cx="7934325" cy="4800600"/>
          </a:xfrm>
        </p:spPr>
        <p:txBody>
          <a:bodyPr/>
          <a:lstStyle/>
          <a:p>
            <a:pPr eaLnBrk="1" hangingPunct="1"/>
            <a:r>
              <a:rPr lang="zh-CN" altLang="en-US" b="1" smtClean="0"/>
              <a:t>第一节　精神不佳，小睡片刻。 </a:t>
            </a:r>
            <a:br>
              <a:rPr lang="zh-CN" altLang="en-US" b="1" smtClean="0"/>
            </a:br>
            <a:r>
              <a:rPr lang="zh-CN" altLang="en-US" b="1" smtClean="0"/>
              <a:t>第二节　本来要醒了，看到老师，再睡。 </a:t>
            </a:r>
            <a:br>
              <a:rPr lang="zh-CN" altLang="en-US" b="1" smtClean="0"/>
            </a:br>
            <a:r>
              <a:rPr lang="zh-CN" altLang="en-US" b="1" smtClean="0"/>
              <a:t>第三节　睡得太累，小歇片刻，睡。 </a:t>
            </a:r>
            <a:br>
              <a:rPr lang="zh-CN" altLang="en-US" b="1" smtClean="0"/>
            </a:br>
            <a:r>
              <a:rPr lang="zh-CN" altLang="en-US" b="1" smtClean="0"/>
              <a:t>第四节　古有明训：饭前睡，最高贵；                                           饭后睡，最祥瑞。再睡。 </a:t>
            </a:r>
            <a:br>
              <a:rPr lang="zh-CN" altLang="en-US" b="1" smtClean="0"/>
            </a:br>
            <a:r>
              <a:rPr lang="zh-CN" altLang="en-US" b="1" smtClean="0"/>
              <a:t>第五节　同第四节理由。睡。 </a:t>
            </a:r>
            <a:br>
              <a:rPr lang="zh-CN" altLang="en-US" b="1" smtClean="0"/>
            </a:br>
            <a:r>
              <a:rPr lang="zh-CN" altLang="en-US" b="1" smtClean="0"/>
              <a:t>第六节　培养下节上课情绪。睡。 </a:t>
            </a:r>
            <a:br>
              <a:rPr lang="zh-CN" altLang="en-US" b="1" smtClean="0"/>
            </a:br>
            <a:r>
              <a:rPr lang="zh-CN" altLang="en-US" b="1" smtClean="0"/>
              <a:t>第七节　前面六节都睡了，再睡。 </a:t>
            </a:r>
            <a:br>
              <a:rPr lang="zh-CN" altLang="en-US" b="1" smtClean="0"/>
            </a:br>
            <a:r>
              <a:rPr lang="zh-CN" altLang="en-US" b="1" smtClean="0"/>
              <a:t>        万睡万睡万万睡！！！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32771"/>
                                        </p:tgtEl>
                                        <p:attrNameLst>
                                          <p:attrName>style.visibility</p:attrName>
                                        </p:attrNameLst>
                                      </p:cBhvr>
                                      <p:to>
                                        <p:strVal val="visible"/>
                                      </p:to>
                                    </p:set>
                                    <p:anim calcmode="discrete" valueType="clr">
                                      <p:cBhvr override="childStyle">
                                        <p:cTn id="13" dur="80"/>
                                        <p:tgtEl>
                                          <p:spTgt spid="32771"/>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32771"/>
                                        </p:tgtEl>
                                        <p:attrNameLst>
                                          <p:attrName>fillcolor</p:attrName>
                                        </p:attrNameLst>
                                      </p:cBhvr>
                                      <p:tavLst>
                                        <p:tav tm="0">
                                          <p:val>
                                            <p:clrVal>
                                              <a:schemeClr val="accent2"/>
                                            </p:clrVal>
                                          </p:val>
                                        </p:tav>
                                        <p:tav tm="50000">
                                          <p:val>
                                            <p:clrVal>
                                              <a:schemeClr val="hlink"/>
                                            </p:clrVal>
                                          </p:val>
                                        </p:tav>
                                      </p:tavLst>
                                    </p:anim>
                                    <p:set>
                                      <p:cBhvr>
                                        <p:cTn id="15" dur="80"/>
                                        <p:tgtEl>
                                          <p:spTgt spid="327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77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9940" name="Picture 4" descr="SC04C02B"/>
          <p:cNvPicPr>
            <a:picLocks noChangeAspect="1" noChangeArrowheads="1"/>
          </p:cNvPicPr>
          <p:nvPr/>
        </p:nvPicPr>
        <p:blipFill>
          <a:blip r:embed="rId2" cstate="print"/>
          <a:srcRect/>
          <a:stretch>
            <a:fillRect/>
          </a:stretch>
        </p:blipFill>
        <p:spPr bwMode="auto">
          <a:xfrm>
            <a:off x="4343400" y="4157663"/>
            <a:ext cx="4800600" cy="2700337"/>
          </a:xfrm>
          <a:prstGeom prst="rect">
            <a:avLst/>
          </a:prstGeom>
          <a:noFill/>
        </p:spPr>
      </p:pic>
      <p:sp>
        <p:nvSpPr>
          <p:cNvPr id="69634" name="Rectangle 2"/>
          <p:cNvSpPr>
            <a:spLocks noGrp="1"/>
          </p:cNvSpPr>
          <p:nvPr>
            <p:ph type="ctrTitle"/>
          </p:nvPr>
        </p:nvSpPr>
        <p:spPr bwMode="auto">
          <a:xfrm>
            <a:off x="395288" y="620713"/>
            <a:ext cx="8496300" cy="2232025"/>
          </a:xfrm>
        </p:spPr>
        <p:txBody>
          <a:bodyPr vert="horz" wrap="square" lIns="91440" tIns="45720" rIns="91440" bIns="45720" numCol="1" anchorCtr="0" compatLnSpc="1">
            <a:prstTxWarp prst="textNoShape">
              <a:avLst/>
            </a:prstTxWarp>
            <a:normAutofit fontScale="90000"/>
          </a:bodyPr>
          <a:lstStyle/>
          <a:p>
            <a:pPr>
              <a:defRPr/>
            </a:pPr>
            <a:r>
              <a:rPr lang="zh-CN" altLang="en-US" sz="3900" dirty="0" smtClean="0">
                <a:effectLst/>
              </a:rPr>
              <a:t>      </a:t>
            </a:r>
            <a:r>
              <a:rPr lang="zh-CN" altLang="en-US" sz="4000" b="1" dirty="0" smtClean="0">
                <a:effectLst/>
              </a:rPr>
              <a:t>现在的同学们很多人都有过上课困到不行强撑着与瞌睡虫作斗争的经验吧，可惜还是有不少人依然没抵过瞌睡虫的诱惑，慢慢合上双眼去会周公了。</a:t>
            </a:r>
            <a:endParaRPr lang="en-US" altLang="zh-CN" sz="4000" b="1" dirty="0" smtClean="0">
              <a:effectLst/>
            </a:endParaRPr>
          </a:p>
        </p:txBody>
      </p:sp>
      <p:sp>
        <p:nvSpPr>
          <p:cNvPr id="69635" name="Rectangle 3"/>
          <p:cNvSpPr>
            <a:spLocks noGrp="1"/>
          </p:cNvSpPr>
          <p:nvPr>
            <p:ph type="subTitle" idx="1"/>
          </p:nvPr>
        </p:nvSpPr>
        <p:spPr>
          <a:xfrm>
            <a:off x="611188" y="3141663"/>
            <a:ext cx="8218487" cy="838200"/>
          </a:xfrm>
        </p:spPr>
        <p:txBody>
          <a:bodyPr/>
          <a:lstStyle/>
          <a:p>
            <a:pPr marL="82550"/>
            <a:r>
              <a:rPr lang="zh-CN" altLang="en-US" sz="4400" b="1" smtClean="0">
                <a:solidFill>
                  <a:schemeClr val="accent2"/>
                </a:solidFill>
              </a:rPr>
              <a:t>而，上课睡觉的原因是什么呢？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wedge">
                                      <p:cBhvr>
                                        <p:cTn id="7" dur="20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635">
                                            <p:txEl>
                                              <p:pRg st="0" end="0"/>
                                            </p:txEl>
                                          </p:spTgt>
                                        </p:tgtEl>
                                        <p:attrNameLst>
                                          <p:attrName>style.visibility</p:attrName>
                                        </p:attrNameLst>
                                      </p:cBhvr>
                                      <p:to>
                                        <p:strVal val="visible"/>
                                      </p:to>
                                    </p:set>
                                    <p:animEffect transition="in" filter="box(in)">
                                      <p:cBhvr>
                                        <p:cTn id="12" dur="500"/>
                                        <p:tgtEl>
                                          <p:spTgt spid="696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5"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1" name="Rectangle 2"/>
          <p:cNvSpPr>
            <a:spLocks noGrp="1"/>
          </p:cNvSpPr>
          <p:nvPr>
            <p:ph type="title"/>
          </p:nvPr>
        </p:nvSpPr>
        <p:spPr bwMode="auto">
          <a:xfrm>
            <a:off x="1116013" y="2349500"/>
            <a:ext cx="7523162" cy="1150938"/>
          </a:xfrm>
        </p:spPr>
        <p:txBody>
          <a:bodyPr vert="horz" wrap="square" lIns="91440" tIns="45720" rIns="91440" bIns="45720" numCol="1" anchorCtr="0" compatLnSpc="1">
            <a:prstTxWarp prst="textNoShape">
              <a:avLst/>
            </a:prstTxWarp>
            <a:normAutofit fontScale="90000"/>
          </a:bodyPr>
          <a:lstStyle/>
          <a:p>
            <a:pPr algn="ctr"/>
            <a:r>
              <a:rPr lang="zh-CN" altLang="en-US" sz="8800" smtClean="0">
                <a:effectLst/>
                <a:ea typeface="华文琥珀" pitchFamily="2" charset="-122"/>
              </a:rPr>
              <a:t>睡眠小调查</a:t>
            </a:r>
          </a:p>
        </p:txBody>
      </p:sp>
      <p:grpSp>
        <p:nvGrpSpPr>
          <p:cNvPr id="40962" name="Group 3"/>
          <p:cNvGrpSpPr>
            <a:grpSpLocks/>
          </p:cNvGrpSpPr>
          <p:nvPr/>
        </p:nvGrpSpPr>
        <p:grpSpPr bwMode="auto">
          <a:xfrm>
            <a:off x="6516688" y="4797425"/>
            <a:ext cx="2287587" cy="1487488"/>
            <a:chOff x="2648" y="2456"/>
            <a:chExt cx="1441" cy="937"/>
          </a:xfrm>
        </p:grpSpPr>
        <p:grpSp>
          <p:nvGrpSpPr>
            <p:cNvPr id="40963" name="Group 4"/>
            <p:cNvGrpSpPr>
              <a:grpSpLocks/>
            </p:cNvGrpSpPr>
            <p:nvPr/>
          </p:nvGrpSpPr>
          <p:grpSpPr bwMode="auto">
            <a:xfrm>
              <a:off x="2729" y="2456"/>
              <a:ext cx="350" cy="932"/>
              <a:chOff x="2729" y="2456"/>
              <a:chExt cx="350" cy="932"/>
            </a:xfrm>
          </p:grpSpPr>
          <p:sp>
            <p:nvSpPr>
              <p:cNvPr id="40976" name="Freeform 5"/>
              <p:cNvSpPr>
                <a:spLocks/>
              </p:cNvSpPr>
              <p:nvPr/>
            </p:nvSpPr>
            <p:spPr bwMode="auto">
              <a:xfrm>
                <a:off x="2849" y="2456"/>
                <a:ext cx="168" cy="186"/>
              </a:xfrm>
              <a:custGeom>
                <a:avLst/>
                <a:gdLst>
                  <a:gd name="T0" fmla="*/ 130 w 168"/>
                  <a:gd name="T1" fmla="*/ 51 h 186"/>
                  <a:gd name="T2" fmla="*/ 120 w 168"/>
                  <a:gd name="T3" fmla="*/ 21 h 186"/>
                  <a:gd name="T4" fmla="*/ 88 w 168"/>
                  <a:gd name="T5" fmla="*/ 10 h 186"/>
                  <a:gd name="T6" fmla="*/ 83 w 168"/>
                  <a:gd name="T7" fmla="*/ 5 h 186"/>
                  <a:gd name="T8" fmla="*/ 78 w 168"/>
                  <a:gd name="T9" fmla="*/ 0 h 186"/>
                  <a:gd name="T10" fmla="*/ 36 w 168"/>
                  <a:gd name="T11" fmla="*/ 10 h 186"/>
                  <a:gd name="T12" fmla="*/ 10 w 168"/>
                  <a:gd name="T13" fmla="*/ 41 h 186"/>
                  <a:gd name="T14" fmla="*/ 5 w 168"/>
                  <a:gd name="T15" fmla="*/ 57 h 186"/>
                  <a:gd name="T16" fmla="*/ 5 w 168"/>
                  <a:gd name="T17" fmla="*/ 77 h 186"/>
                  <a:gd name="T18" fmla="*/ 5 w 168"/>
                  <a:gd name="T19" fmla="*/ 77 h 186"/>
                  <a:gd name="T20" fmla="*/ 5 w 168"/>
                  <a:gd name="T21" fmla="*/ 82 h 186"/>
                  <a:gd name="T22" fmla="*/ 0 w 168"/>
                  <a:gd name="T23" fmla="*/ 93 h 186"/>
                  <a:gd name="T24" fmla="*/ 0 w 168"/>
                  <a:gd name="T25" fmla="*/ 103 h 186"/>
                  <a:gd name="T26" fmla="*/ 5 w 168"/>
                  <a:gd name="T27" fmla="*/ 113 h 186"/>
                  <a:gd name="T28" fmla="*/ 10 w 168"/>
                  <a:gd name="T29" fmla="*/ 118 h 186"/>
                  <a:gd name="T30" fmla="*/ 15 w 168"/>
                  <a:gd name="T31" fmla="*/ 123 h 186"/>
                  <a:gd name="T32" fmla="*/ 15 w 168"/>
                  <a:gd name="T33" fmla="*/ 129 h 186"/>
                  <a:gd name="T34" fmla="*/ 15 w 168"/>
                  <a:gd name="T35" fmla="*/ 134 h 186"/>
                  <a:gd name="T36" fmla="*/ 15 w 168"/>
                  <a:gd name="T37" fmla="*/ 139 h 186"/>
                  <a:gd name="T38" fmla="*/ 15 w 168"/>
                  <a:gd name="T39" fmla="*/ 149 h 186"/>
                  <a:gd name="T40" fmla="*/ 15 w 168"/>
                  <a:gd name="T41" fmla="*/ 154 h 186"/>
                  <a:gd name="T42" fmla="*/ 21 w 168"/>
                  <a:gd name="T43" fmla="*/ 159 h 186"/>
                  <a:gd name="T44" fmla="*/ 31 w 168"/>
                  <a:gd name="T45" fmla="*/ 159 h 186"/>
                  <a:gd name="T46" fmla="*/ 73 w 168"/>
                  <a:gd name="T47" fmla="*/ 185 h 186"/>
                  <a:gd name="T48" fmla="*/ 78 w 168"/>
                  <a:gd name="T49" fmla="*/ 180 h 186"/>
                  <a:gd name="T50" fmla="*/ 83 w 168"/>
                  <a:gd name="T51" fmla="*/ 175 h 186"/>
                  <a:gd name="T52" fmla="*/ 94 w 168"/>
                  <a:gd name="T53" fmla="*/ 175 h 186"/>
                  <a:gd name="T54" fmla="*/ 99 w 168"/>
                  <a:gd name="T55" fmla="*/ 175 h 186"/>
                  <a:gd name="T56" fmla="*/ 109 w 168"/>
                  <a:gd name="T57" fmla="*/ 175 h 186"/>
                  <a:gd name="T58" fmla="*/ 109 w 168"/>
                  <a:gd name="T59" fmla="*/ 165 h 186"/>
                  <a:gd name="T60" fmla="*/ 109 w 168"/>
                  <a:gd name="T61" fmla="*/ 159 h 186"/>
                  <a:gd name="T62" fmla="*/ 120 w 168"/>
                  <a:gd name="T63" fmla="*/ 159 h 186"/>
                  <a:gd name="T64" fmla="*/ 114 w 168"/>
                  <a:gd name="T65" fmla="*/ 154 h 186"/>
                  <a:gd name="T66" fmla="*/ 125 w 168"/>
                  <a:gd name="T67" fmla="*/ 154 h 186"/>
                  <a:gd name="T68" fmla="*/ 125 w 168"/>
                  <a:gd name="T69" fmla="*/ 144 h 186"/>
                  <a:gd name="T70" fmla="*/ 135 w 168"/>
                  <a:gd name="T71" fmla="*/ 144 h 186"/>
                  <a:gd name="T72" fmla="*/ 141 w 168"/>
                  <a:gd name="T73" fmla="*/ 144 h 186"/>
                  <a:gd name="T74" fmla="*/ 141 w 168"/>
                  <a:gd name="T75" fmla="*/ 134 h 186"/>
                  <a:gd name="T76" fmla="*/ 135 w 168"/>
                  <a:gd name="T77" fmla="*/ 123 h 186"/>
                  <a:gd name="T78" fmla="*/ 141 w 168"/>
                  <a:gd name="T79" fmla="*/ 113 h 186"/>
                  <a:gd name="T80" fmla="*/ 141 w 168"/>
                  <a:gd name="T81" fmla="*/ 113 h 186"/>
                  <a:gd name="T82" fmla="*/ 141 w 168"/>
                  <a:gd name="T83" fmla="*/ 103 h 186"/>
                  <a:gd name="T84" fmla="*/ 146 w 168"/>
                  <a:gd name="T85" fmla="*/ 108 h 186"/>
                  <a:gd name="T86" fmla="*/ 156 w 168"/>
                  <a:gd name="T87" fmla="*/ 108 h 186"/>
                  <a:gd name="T88" fmla="*/ 161 w 168"/>
                  <a:gd name="T89" fmla="*/ 103 h 186"/>
                  <a:gd name="T90" fmla="*/ 167 w 168"/>
                  <a:gd name="T91" fmla="*/ 93 h 186"/>
                  <a:gd name="T92" fmla="*/ 167 w 168"/>
                  <a:gd name="T93" fmla="*/ 82 h 186"/>
                  <a:gd name="T94" fmla="*/ 161 w 168"/>
                  <a:gd name="T95" fmla="*/ 77 h 186"/>
                  <a:gd name="T96" fmla="*/ 161 w 168"/>
                  <a:gd name="T97" fmla="*/ 72 h 186"/>
                  <a:gd name="T98" fmla="*/ 161 w 168"/>
                  <a:gd name="T99" fmla="*/ 72 h 186"/>
                  <a:gd name="T100" fmla="*/ 161 w 168"/>
                  <a:gd name="T101" fmla="*/ 67 h 186"/>
                  <a:gd name="T102" fmla="*/ 161 w 168"/>
                  <a:gd name="T103" fmla="*/ 57 h 186"/>
                  <a:gd name="T104" fmla="*/ 151 w 168"/>
                  <a:gd name="T105" fmla="*/ 51 h 186"/>
                  <a:gd name="T106" fmla="*/ 146 w 168"/>
                  <a:gd name="T107" fmla="*/ 51 h 186"/>
                  <a:gd name="T108" fmla="*/ 141 w 168"/>
                  <a:gd name="T109" fmla="*/ 51 h 186"/>
                  <a:gd name="T110" fmla="*/ 130 w 168"/>
                  <a:gd name="T111" fmla="*/ 51 h 186"/>
                  <a:gd name="T112" fmla="*/ 130 w 168"/>
                  <a:gd name="T113" fmla="*/ 51 h 186"/>
                  <a:gd name="T114" fmla="*/ 130 w 168"/>
                  <a:gd name="T115" fmla="*/ 51 h 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8"/>
                  <a:gd name="T175" fmla="*/ 0 h 186"/>
                  <a:gd name="T176" fmla="*/ 168 w 168"/>
                  <a:gd name="T177" fmla="*/ 186 h 1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8" h="186">
                    <a:moveTo>
                      <a:pt x="130" y="51"/>
                    </a:moveTo>
                    <a:lnTo>
                      <a:pt x="120" y="21"/>
                    </a:lnTo>
                    <a:lnTo>
                      <a:pt x="88" y="10"/>
                    </a:lnTo>
                    <a:lnTo>
                      <a:pt x="83" y="5"/>
                    </a:lnTo>
                    <a:lnTo>
                      <a:pt x="78" y="0"/>
                    </a:lnTo>
                    <a:lnTo>
                      <a:pt x="36" y="10"/>
                    </a:lnTo>
                    <a:lnTo>
                      <a:pt x="10" y="41"/>
                    </a:lnTo>
                    <a:lnTo>
                      <a:pt x="5" y="57"/>
                    </a:lnTo>
                    <a:lnTo>
                      <a:pt x="5" y="77"/>
                    </a:lnTo>
                    <a:lnTo>
                      <a:pt x="5" y="82"/>
                    </a:lnTo>
                    <a:lnTo>
                      <a:pt x="0" y="93"/>
                    </a:lnTo>
                    <a:lnTo>
                      <a:pt x="0" y="103"/>
                    </a:lnTo>
                    <a:lnTo>
                      <a:pt x="5" y="113"/>
                    </a:lnTo>
                    <a:lnTo>
                      <a:pt x="10" y="118"/>
                    </a:lnTo>
                    <a:lnTo>
                      <a:pt x="15" y="123"/>
                    </a:lnTo>
                    <a:lnTo>
                      <a:pt x="15" y="129"/>
                    </a:lnTo>
                    <a:lnTo>
                      <a:pt x="15" y="134"/>
                    </a:lnTo>
                    <a:lnTo>
                      <a:pt x="15" y="139"/>
                    </a:lnTo>
                    <a:lnTo>
                      <a:pt x="15" y="149"/>
                    </a:lnTo>
                    <a:lnTo>
                      <a:pt x="15" y="154"/>
                    </a:lnTo>
                    <a:lnTo>
                      <a:pt x="21" y="159"/>
                    </a:lnTo>
                    <a:lnTo>
                      <a:pt x="31" y="159"/>
                    </a:lnTo>
                    <a:lnTo>
                      <a:pt x="73" y="185"/>
                    </a:lnTo>
                    <a:lnTo>
                      <a:pt x="78" y="180"/>
                    </a:lnTo>
                    <a:lnTo>
                      <a:pt x="83" y="175"/>
                    </a:lnTo>
                    <a:lnTo>
                      <a:pt x="94" y="175"/>
                    </a:lnTo>
                    <a:lnTo>
                      <a:pt x="99" y="175"/>
                    </a:lnTo>
                    <a:lnTo>
                      <a:pt x="109" y="175"/>
                    </a:lnTo>
                    <a:lnTo>
                      <a:pt x="109" y="165"/>
                    </a:lnTo>
                    <a:lnTo>
                      <a:pt x="109" y="159"/>
                    </a:lnTo>
                    <a:lnTo>
                      <a:pt x="120" y="159"/>
                    </a:lnTo>
                    <a:lnTo>
                      <a:pt x="114" y="154"/>
                    </a:lnTo>
                    <a:lnTo>
                      <a:pt x="125" y="154"/>
                    </a:lnTo>
                    <a:lnTo>
                      <a:pt x="125" y="144"/>
                    </a:lnTo>
                    <a:lnTo>
                      <a:pt x="135" y="144"/>
                    </a:lnTo>
                    <a:lnTo>
                      <a:pt x="141" y="144"/>
                    </a:lnTo>
                    <a:lnTo>
                      <a:pt x="141" y="134"/>
                    </a:lnTo>
                    <a:lnTo>
                      <a:pt x="135" y="123"/>
                    </a:lnTo>
                    <a:lnTo>
                      <a:pt x="141" y="113"/>
                    </a:lnTo>
                    <a:lnTo>
                      <a:pt x="141" y="103"/>
                    </a:lnTo>
                    <a:lnTo>
                      <a:pt x="146" y="108"/>
                    </a:lnTo>
                    <a:lnTo>
                      <a:pt x="156" y="108"/>
                    </a:lnTo>
                    <a:lnTo>
                      <a:pt x="161" y="103"/>
                    </a:lnTo>
                    <a:lnTo>
                      <a:pt x="167" y="93"/>
                    </a:lnTo>
                    <a:lnTo>
                      <a:pt x="167" y="82"/>
                    </a:lnTo>
                    <a:lnTo>
                      <a:pt x="161" y="77"/>
                    </a:lnTo>
                    <a:lnTo>
                      <a:pt x="161" y="72"/>
                    </a:lnTo>
                    <a:lnTo>
                      <a:pt x="161" y="67"/>
                    </a:lnTo>
                    <a:lnTo>
                      <a:pt x="161" y="57"/>
                    </a:lnTo>
                    <a:lnTo>
                      <a:pt x="151" y="51"/>
                    </a:lnTo>
                    <a:lnTo>
                      <a:pt x="146" y="51"/>
                    </a:lnTo>
                    <a:lnTo>
                      <a:pt x="141" y="51"/>
                    </a:lnTo>
                    <a:lnTo>
                      <a:pt x="130" y="51"/>
                    </a:lnTo>
                    <a:close/>
                  </a:path>
                </a:pathLst>
              </a:custGeom>
              <a:solidFill>
                <a:srgbClr val="777777"/>
              </a:solidFill>
              <a:ln w="3175">
                <a:noFill/>
                <a:round/>
                <a:headEnd/>
                <a:tailEnd/>
              </a:ln>
            </p:spPr>
            <p:txBody>
              <a:bodyPr wrap="none" anchor="ctr">
                <a:spAutoFit/>
              </a:bodyPr>
              <a:lstStyle/>
              <a:p>
                <a:endParaRPr lang="zh-CN" altLang="en-US"/>
              </a:p>
            </p:txBody>
          </p:sp>
          <p:sp>
            <p:nvSpPr>
              <p:cNvPr id="40977" name="Freeform 6"/>
              <p:cNvSpPr>
                <a:spLocks/>
              </p:cNvSpPr>
              <p:nvPr/>
            </p:nvSpPr>
            <p:spPr bwMode="auto">
              <a:xfrm>
                <a:off x="2927" y="2646"/>
                <a:ext cx="6" cy="22"/>
              </a:xfrm>
              <a:custGeom>
                <a:avLst/>
                <a:gdLst>
                  <a:gd name="T0" fmla="*/ 0 w 6"/>
                  <a:gd name="T1" fmla="*/ 0 h 22"/>
                  <a:gd name="T2" fmla="*/ 5 w 6"/>
                  <a:gd name="T3" fmla="*/ 5 h 22"/>
                  <a:gd name="T4" fmla="*/ 5 w 6"/>
                  <a:gd name="T5" fmla="*/ 21 h 22"/>
                  <a:gd name="T6" fmla="*/ 0 w 6"/>
                  <a:gd name="T7" fmla="*/ 11 h 22"/>
                  <a:gd name="T8" fmla="*/ 0 w 6"/>
                  <a:gd name="T9" fmla="*/ 0 h 22"/>
                  <a:gd name="T10" fmla="*/ 0 w 6"/>
                  <a:gd name="T11" fmla="*/ 0 h 22"/>
                  <a:gd name="T12" fmla="*/ 0 60000 65536"/>
                  <a:gd name="T13" fmla="*/ 0 60000 65536"/>
                  <a:gd name="T14" fmla="*/ 0 60000 65536"/>
                  <a:gd name="T15" fmla="*/ 0 60000 65536"/>
                  <a:gd name="T16" fmla="*/ 0 60000 65536"/>
                  <a:gd name="T17" fmla="*/ 0 60000 65536"/>
                  <a:gd name="T18" fmla="*/ 0 w 6"/>
                  <a:gd name="T19" fmla="*/ 0 h 22"/>
                  <a:gd name="T20" fmla="*/ 6 w 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6" h="22">
                    <a:moveTo>
                      <a:pt x="0" y="0"/>
                    </a:moveTo>
                    <a:lnTo>
                      <a:pt x="5" y="5"/>
                    </a:lnTo>
                    <a:lnTo>
                      <a:pt x="5" y="21"/>
                    </a:lnTo>
                    <a:lnTo>
                      <a:pt x="0" y="11"/>
                    </a:lnTo>
                    <a:lnTo>
                      <a:pt x="0" y="0"/>
                    </a:lnTo>
                    <a:close/>
                  </a:path>
                </a:pathLst>
              </a:custGeom>
              <a:solidFill>
                <a:srgbClr val="777777"/>
              </a:solidFill>
              <a:ln w="3175">
                <a:noFill/>
                <a:round/>
                <a:headEnd/>
                <a:tailEnd/>
              </a:ln>
            </p:spPr>
            <p:txBody>
              <a:bodyPr wrap="none" anchor="ctr">
                <a:spAutoFit/>
              </a:bodyPr>
              <a:lstStyle/>
              <a:p>
                <a:endParaRPr lang="zh-CN" altLang="en-US"/>
              </a:p>
            </p:txBody>
          </p:sp>
          <p:sp>
            <p:nvSpPr>
              <p:cNvPr id="40978" name="Freeform 7"/>
              <p:cNvSpPr>
                <a:spLocks/>
              </p:cNvSpPr>
              <p:nvPr/>
            </p:nvSpPr>
            <p:spPr bwMode="auto">
              <a:xfrm>
                <a:off x="2901" y="2662"/>
                <a:ext cx="22" cy="26"/>
              </a:xfrm>
              <a:custGeom>
                <a:avLst/>
                <a:gdLst>
                  <a:gd name="T0" fmla="*/ 21 w 22"/>
                  <a:gd name="T1" fmla="*/ 0 h 26"/>
                  <a:gd name="T2" fmla="*/ 0 w 22"/>
                  <a:gd name="T3" fmla="*/ 20 h 26"/>
                  <a:gd name="T4" fmla="*/ 10 w 22"/>
                  <a:gd name="T5" fmla="*/ 25 h 26"/>
                  <a:gd name="T6" fmla="*/ 21 w 22"/>
                  <a:gd name="T7" fmla="*/ 0 h 26"/>
                  <a:gd name="T8" fmla="*/ 21 w 22"/>
                  <a:gd name="T9" fmla="*/ 0 h 26"/>
                  <a:gd name="T10" fmla="*/ 21 w 22"/>
                  <a:gd name="T11" fmla="*/ 0 h 26"/>
                  <a:gd name="T12" fmla="*/ 0 60000 65536"/>
                  <a:gd name="T13" fmla="*/ 0 60000 65536"/>
                  <a:gd name="T14" fmla="*/ 0 60000 65536"/>
                  <a:gd name="T15" fmla="*/ 0 60000 65536"/>
                  <a:gd name="T16" fmla="*/ 0 60000 65536"/>
                  <a:gd name="T17" fmla="*/ 0 60000 65536"/>
                  <a:gd name="T18" fmla="*/ 0 w 22"/>
                  <a:gd name="T19" fmla="*/ 0 h 26"/>
                  <a:gd name="T20" fmla="*/ 22 w 22"/>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2" h="26">
                    <a:moveTo>
                      <a:pt x="21" y="0"/>
                    </a:moveTo>
                    <a:lnTo>
                      <a:pt x="0" y="20"/>
                    </a:lnTo>
                    <a:lnTo>
                      <a:pt x="10" y="25"/>
                    </a:lnTo>
                    <a:lnTo>
                      <a:pt x="21" y="0"/>
                    </a:lnTo>
                    <a:close/>
                  </a:path>
                </a:pathLst>
              </a:custGeom>
              <a:solidFill>
                <a:srgbClr val="777777"/>
              </a:solidFill>
              <a:ln w="3175">
                <a:noFill/>
                <a:round/>
                <a:headEnd/>
                <a:tailEnd/>
              </a:ln>
            </p:spPr>
            <p:txBody>
              <a:bodyPr wrap="none" anchor="ctr">
                <a:spAutoFit/>
              </a:bodyPr>
              <a:lstStyle/>
              <a:p>
                <a:endParaRPr lang="zh-CN" altLang="en-US"/>
              </a:p>
            </p:txBody>
          </p:sp>
          <p:sp>
            <p:nvSpPr>
              <p:cNvPr id="40979" name="Freeform 8"/>
              <p:cNvSpPr>
                <a:spLocks/>
              </p:cNvSpPr>
              <p:nvPr/>
            </p:nvSpPr>
            <p:spPr bwMode="auto">
              <a:xfrm>
                <a:off x="2750" y="2631"/>
                <a:ext cx="324" cy="299"/>
              </a:xfrm>
              <a:custGeom>
                <a:avLst/>
                <a:gdLst>
                  <a:gd name="T0" fmla="*/ 156 w 324"/>
                  <a:gd name="T1" fmla="*/ 206 h 299"/>
                  <a:gd name="T2" fmla="*/ 193 w 324"/>
                  <a:gd name="T3" fmla="*/ 221 h 299"/>
                  <a:gd name="T4" fmla="*/ 213 w 324"/>
                  <a:gd name="T5" fmla="*/ 257 h 299"/>
                  <a:gd name="T6" fmla="*/ 234 w 324"/>
                  <a:gd name="T7" fmla="*/ 247 h 299"/>
                  <a:gd name="T8" fmla="*/ 266 w 324"/>
                  <a:gd name="T9" fmla="*/ 267 h 299"/>
                  <a:gd name="T10" fmla="*/ 255 w 324"/>
                  <a:gd name="T11" fmla="*/ 226 h 299"/>
                  <a:gd name="T12" fmla="*/ 260 w 324"/>
                  <a:gd name="T13" fmla="*/ 221 h 299"/>
                  <a:gd name="T14" fmla="*/ 234 w 324"/>
                  <a:gd name="T15" fmla="*/ 206 h 299"/>
                  <a:gd name="T16" fmla="*/ 198 w 324"/>
                  <a:gd name="T17" fmla="*/ 185 h 299"/>
                  <a:gd name="T18" fmla="*/ 281 w 324"/>
                  <a:gd name="T19" fmla="*/ 170 h 299"/>
                  <a:gd name="T20" fmla="*/ 297 w 324"/>
                  <a:gd name="T21" fmla="*/ 164 h 299"/>
                  <a:gd name="T22" fmla="*/ 318 w 324"/>
                  <a:gd name="T23" fmla="*/ 154 h 299"/>
                  <a:gd name="T24" fmla="*/ 302 w 324"/>
                  <a:gd name="T25" fmla="*/ 123 h 299"/>
                  <a:gd name="T26" fmla="*/ 323 w 324"/>
                  <a:gd name="T27" fmla="*/ 103 h 299"/>
                  <a:gd name="T28" fmla="*/ 177 w 324"/>
                  <a:gd name="T29" fmla="*/ 149 h 299"/>
                  <a:gd name="T30" fmla="*/ 187 w 324"/>
                  <a:gd name="T31" fmla="*/ 46 h 299"/>
                  <a:gd name="T32" fmla="*/ 187 w 324"/>
                  <a:gd name="T33" fmla="*/ 92 h 299"/>
                  <a:gd name="T34" fmla="*/ 177 w 324"/>
                  <a:gd name="T35" fmla="*/ 56 h 299"/>
                  <a:gd name="T36" fmla="*/ 156 w 324"/>
                  <a:gd name="T37" fmla="*/ 67 h 299"/>
                  <a:gd name="T38" fmla="*/ 135 w 324"/>
                  <a:gd name="T39" fmla="*/ 62 h 299"/>
                  <a:gd name="T40" fmla="*/ 135 w 324"/>
                  <a:gd name="T41" fmla="*/ 46 h 299"/>
                  <a:gd name="T42" fmla="*/ 156 w 324"/>
                  <a:gd name="T43" fmla="*/ 31 h 299"/>
                  <a:gd name="T44" fmla="*/ 135 w 324"/>
                  <a:gd name="T45" fmla="*/ 41 h 299"/>
                  <a:gd name="T46" fmla="*/ 130 w 324"/>
                  <a:gd name="T47" fmla="*/ 36 h 299"/>
                  <a:gd name="T48" fmla="*/ 114 w 324"/>
                  <a:gd name="T49" fmla="*/ 15 h 299"/>
                  <a:gd name="T50" fmla="*/ 83 w 324"/>
                  <a:gd name="T51" fmla="*/ 0 h 299"/>
                  <a:gd name="T52" fmla="*/ 67 w 324"/>
                  <a:gd name="T53" fmla="*/ 41 h 299"/>
                  <a:gd name="T54" fmla="*/ 52 w 324"/>
                  <a:gd name="T55" fmla="*/ 82 h 299"/>
                  <a:gd name="T56" fmla="*/ 31 w 324"/>
                  <a:gd name="T57" fmla="*/ 139 h 299"/>
                  <a:gd name="T58" fmla="*/ 31 w 324"/>
                  <a:gd name="T59" fmla="*/ 164 h 299"/>
                  <a:gd name="T60" fmla="*/ 41 w 324"/>
                  <a:gd name="T61" fmla="*/ 185 h 299"/>
                  <a:gd name="T62" fmla="*/ 10 w 324"/>
                  <a:gd name="T63" fmla="*/ 247 h 299"/>
                  <a:gd name="T64" fmla="*/ 177 w 324"/>
                  <a:gd name="T65" fmla="*/ 298 h 2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4"/>
                  <a:gd name="T100" fmla="*/ 0 h 299"/>
                  <a:gd name="T101" fmla="*/ 324 w 324"/>
                  <a:gd name="T102" fmla="*/ 299 h 2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4" h="299">
                    <a:moveTo>
                      <a:pt x="177" y="298"/>
                    </a:moveTo>
                    <a:lnTo>
                      <a:pt x="156" y="206"/>
                    </a:lnTo>
                    <a:lnTo>
                      <a:pt x="167" y="190"/>
                    </a:lnTo>
                    <a:lnTo>
                      <a:pt x="193" y="221"/>
                    </a:lnTo>
                    <a:lnTo>
                      <a:pt x="203" y="262"/>
                    </a:lnTo>
                    <a:lnTo>
                      <a:pt x="213" y="257"/>
                    </a:lnTo>
                    <a:lnTo>
                      <a:pt x="219" y="262"/>
                    </a:lnTo>
                    <a:lnTo>
                      <a:pt x="234" y="247"/>
                    </a:lnTo>
                    <a:lnTo>
                      <a:pt x="260" y="272"/>
                    </a:lnTo>
                    <a:lnTo>
                      <a:pt x="266" y="267"/>
                    </a:lnTo>
                    <a:lnTo>
                      <a:pt x="240" y="226"/>
                    </a:lnTo>
                    <a:lnTo>
                      <a:pt x="255" y="226"/>
                    </a:lnTo>
                    <a:lnTo>
                      <a:pt x="260" y="226"/>
                    </a:lnTo>
                    <a:lnTo>
                      <a:pt x="260" y="221"/>
                    </a:lnTo>
                    <a:lnTo>
                      <a:pt x="245" y="216"/>
                    </a:lnTo>
                    <a:lnTo>
                      <a:pt x="234" y="206"/>
                    </a:lnTo>
                    <a:lnTo>
                      <a:pt x="219" y="206"/>
                    </a:lnTo>
                    <a:lnTo>
                      <a:pt x="198" y="185"/>
                    </a:lnTo>
                    <a:lnTo>
                      <a:pt x="255" y="154"/>
                    </a:lnTo>
                    <a:lnTo>
                      <a:pt x="281" y="170"/>
                    </a:lnTo>
                    <a:lnTo>
                      <a:pt x="286" y="164"/>
                    </a:lnTo>
                    <a:lnTo>
                      <a:pt x="297" y="164"/>
                    </a:lnTo>
                    <a:lnTo>
                      <a:pt x="313" y="154"/>
                    </a:lnTo>
                    <a:lnTo>
                      <a:pt x="318" y="154"/>
                    </a:lnTo>
                    <a:lnTo>
                      <a:pt x="323" y="149"/>
                    </a:lnTo>
                    <a:lnTo>
                      <a:pt x="302" y="123"/>
                    </a:lnTo>
                    <a:lnTo>
                      <a:pt x="323" y="113"/>
                    </a:lnTo>
                    <a:lnTo>
                      <a:pt x="323" y="103"/>
                    </a:lnTo>
                    <a:lnTo>
                      <a:pt x="245" y="123"/>
                    </a:lnTo>
                    <a:lnTo>
                      <a:pt x="177" y="149"/>
                    </a:lnTo>
                    <a:lnTo>
                      <a:pt x="213" y="103"/>
                    </a:lnTo>
                    <a:lnTo>
                      <a:pt x="187" y="46"/>
                    </a:lnTo>
                    <a:lnTo>
                      <a:pt x="187" y="51"/>
                    </a:lnTo>
                    <a:lnTo>
                      <a:pt x="187" y="92"/>
                    </a:lnTo>
                    <a:lnTo>
                      <a:pt x="172" y="92"/>
                    </a:lnTo>
                    <a:lnTo>
                      <a:pt x="177" y="56"/>
                    </a:lnTo>
                    <a:lnTo>
                      <a:pt x="167" y="62"/>
                    </a:lnTo>
                    <a:lnTo>
                      <a:pt x="156" y="67"/>
                    </a:lnTo>
                    <a:lnTo>
                      <a:pt x="140" y="67"/>
                    </a:lnTo>
                    <a:lnTo>
                      <a:pt x="135" y="62"/>
                    </a:lnTo>
                    <a:lnTo>
                      <a:pt x="135" y="56"/>
                    </a:lnTo>
                    <a:lnTo>
                      <a:pt x="135" y="46"/>
                    </a:lnTo>
                    <a:lnTo>
                      <a:pt x="146" y="41"/>
                    </a:lnTo>
                    <a:lnTo>
                      <a:pt x="156" y="31"/>
                    </a:lnTo>
                    <a:lnTo>
                      <a:pt x="146" y="41"/>
                    </a:lnTo>
                    <a:lnTo>
                      <a:pt x="135" y="41"/>
                    </a:lnTo>
                    <a:lnTo>
                      <a:pt x="130" y="36"/>
                    </a:lnTo>
                    <a:lnTo>
                      <a:pt x="120" y="31"/>
                    </a:lnTo>
                    <a:lnTo>
                      <a:pt x="114" y="15"/>
                    </a:lnTo>
                    <a:lnTo>
                      <a:pt x="114" y="0"/>
                    </a:lnTo>
                    <a:lnTo>
                      <a:pt x="83" y="0"/>
                    </a:lnTo>
                    <a:lnTo>
                      <a:pt x="73" y="15"/>
                    </a:lnTo>
                    <a:lnTo>
                      <a:pt x="67" y="41"/>
                    </a:lnTo>
                    <a:lnTo>
                      <a:pt x="57" y="62"/>
                    </a:lnTo>
                    <a:lnTo>
                      <a:pt x="52" y="82"/>
                    </a:lnTo>
                    <a:lnTo>
                      <a:pt x="41" y="108"/>
                    </a:lnTo>
                    <a:lnTo>
                      <a:pt x="31" y="139"/>
                    </a:lnTo>
                    <a:lnTo>
                      <a:pt x="31" y="149"/>
                    </a:lnTo>
                    <a:lnTo>
                      <a:pt x="31" y="164"/>
                    </a:lnTo>
                    <a:lnTo>
                      <a:pt x="36" y="180"/>
                    </a:lnTo>
                    <a:lnTo>
                      <a:pt x="41" y="185"/>
                    </a:lnTo>
                    <a:lnTo>
                      <a:pt x="31" y="206"/>
                    </a:lnTo>
                    <a:lnTo>
                      <a:pt x="10" y="247"/>
                    </a:lnTo>
                    <a:lnTo>
                      <a:pt x="0" y="298"/>
                    </a:lnTo>
                    <a:lnTo>
                      <a:pt x="177" y="298"/>
                    </a:lnTo>
                    <a:close/>
                  </a:path>
                </a:pathLst>
              </a:custGeom>
              <a:solidFill>
                <a:srgbClr val="777777"/>
              </a:solidFill>
              <a:ln w="3175">
                <a:noFill/>
                <a:round/>
                <a:headEnd/>
                <a:tailEnd/>
              </a:ln>
            </p:spPr>
            <p:txBody>
              <a:bodyPr wrap="none" anchor="ctr">
                <a:spAutoFit/>
              </a:bodyPr>
              <a:lstStyle/>
              <a:p>
                <a:endParaRPr lang="zh-CN" altLang="en-US"/>
              </a:p>
            </p:txBody>
          </p:sp>
          <p:sp>
            <p:nvSpPr>
              <p:cNvPr id="40980" name="Freeform 9"/>
              <p:cNvSpPr>
                <a:spLocks/>
              </p:cNvSpPr>
              <p:nvPr/>
            </p:nvSpPr>
            <p:spPr bwMode="auto">
              <a:xfrm>
                <a:off x="2729" y="2986"/>
                <a:ext cx="350" cy="402"/>
              </a:xfrm>
              <a:custGeom>
                <a:avLst/>
                <a:gdLst>
                  <a:gd name="T0" fmla="*/ 10 w 350"/>
                  <a:gd name="T1" fmla="*/ 0 h 402"/>
                  <a:gd name="T2" fmla="*/ 5 w 350"/>
                  <a:gd name="T3" fmla="*/ 56 h 402"/>
                  <a:gd name="T4" fmla="*/ 0 w 350"/>
                  <a:gd name="T5" fmla="*/ 118 h 402"/>
                  <a:gd name="T6" fmla="*/ 5 w 350"/>
                  <a:gd name="T7" fmla="*/ 159 h 402"/>
                  <a:gd name="T8" fmla="*/ 5 w 350"/>
                  <a:gd name="T9" fmla="*/ 185 h 402"/>
                  <a:gd name="T10" fmla="*/ 15 w 350"/>
                  <a:gd name="T11" fmla="*/ 185 h 402"/>
                  <a:gd name="T12" fmla="*/ 21 w 350"/>
                  <a:gd name="T13" fmla="*/ 190 h 402"/>
                  <a:gd name="T14" fmla="*/ 15 w 350"/>
                  <a:gd name="T15" fmla="*/ 211 h 402"/>
                  <a:gd name="T16" fmla="*/ 15 w 350"/>
                  <a:gd name="T17" fmla="*/ 231 h 402"/>
                  <a:gd name="T18" fmla="*/ 21 w 350"/>
                  <a:gd name="T19" fmla="*/ 262 h 402"/>
                  <a:gd name="T20" fmla="*/ 31 w 350"/>
                  <a:gd name="T21" fmla="*/ 277 h 402"/>
                  <a:gd name="T22" fmla="*/ 31 w 350"/>
                  <a:gd name="T23" fmla="*/ 288 h 402"/>
                  <a:gd name="T24" fmla="*/ 36 w 350"/>
                  <a:gd name="T25" fmla="*/ 303 h 402"/>
                  <a:gd name="T26" fmla="*/ 31 w 350"/>
                  <a:gd name="T27" fmla="*/ 324 h 402"/>
                  <a:gd name="T28" fmla="*/ 31 w 350"/>
                  <a:gd name="T29" fmla="*/ 344 h 402"/>
                  <a:gd name="T30" fmla="*/ 31 w 350"/>
                  <a:gd name="T31" fmla="*/ 365 h 402"/>
                  <a:gd name="T32" fmla="*/ 31 w 350"/>
                  <a:gd name="T33" fmla="*/ 385 h 402"/>
                  <a:gd name="T34" fmla="*/ 26 w 350"/>
                  <a:gd name="T35" fmla="*/ 401 h 402"/>
                  <a:gd name="T36" fmla="*/ 73 w 350"/>
                  <a:gd name="T37" fmla="*/ 401 h 402"/>
                  <a:gd name="T38" fmla="*/ 73 w 350"/>
                  <a:gd name="T39" fmla="*/ 391 h 402"/>
                  <a:gd name="T40" fmla="*/ 73 w 350"/>
                  <a:gd name="T41" fmla="*/ 380 h 402"/>
                  <a:gd name="T42" fmla="*/ 73 w 350"/>
                  <a:gd name="T43" fmla="*/ 375 h 402"/>
                  <a:gd name="T44" fmla="*/ 73 w 350"/>
                  <a:gd name="T45" fmla="*/ 375 h 402"/>
                  <a:gd name="T46" fmla="*/ 73 w 350"/>
                  <a:gd name="T47" fmla="*/ 349 h 402"/>
                  <a:gd name="T48" fmla="*/ 68 w 350"/>
                  <a:gd name="T49" fmla="*/ 329 h 402"/>
                  <a:gd name="T50" fmla="*/ 62 w 350"/>
                  <a:gd name="T51" fmla="*/ 313 h 402"/>
                  <a:gd name="T52" fmla="*/ 68 w 350"/>
                  <a:gd name="T53" fmla="*/ 277 h 402"/>
                  <a:gd name="T54" fmla="*/ 73 w 350"/>
                  <a:gd name="T55" fmla="*/ 257 h 402"/>
                  <a:gd name="T56" fmla="*/ 73 w 350"/>
                  <a:gd name="T57" fmla="*/ 231 h 402"/>
                  <a:gd name="T58" fmla="*/ 73 w 350"/>
                  <a:gd name="T59" fmla="*/ 211 h 402"/>
                  <a:gd name="T60" fmla="*/ 73 w 350"/>
                  <a:gd name="T61" fmla="*/ 185 h 402"/>
                  <a:gd name="T62" fmla="*/ 177 w 350"/>
                  <a:gd name="T63" fmla="*/ 185 h 402"/>
                  <a:gd name="T64" fmla="*/ 177 w 350"/>
                  <a:gd name="T65" fmla="*/ 211 h 402"/>
                  <a:gd name="T66" fmla="*/ 182 w 350"/>
                  <a:gd name="T67" fmla="*/ 236 h 402"/>
                  <a:gd name="T68" fmla="*/ 208 w 350"/>
                  <a:gd name="T69" fmla="*/ 283 h 402"/>
                  <a:gd name="T70" fmla="*/ 250 w 350"/>
                  <a:gd name="T71" fmla="*/ 324 h 402"/>
                  <a:gd name="T72" fmla="*/ 250 w 350"/>
                  <a:gd name="T73" fmla="*/ 344 h 402"/>
                  <a:gd name="T74" fmla="*/ 245 w 350"/>
                  <a:gd name="T75" fmla="*/ 360 h 402"/>
                  <a:gd name="T76" fmla="*/ 245 w 350"/>
                  <a:gd name="T77" fmla="*/ 385 h 402"/>
                  <a:gd name="T78" fmla="*/ 250 w 350"/>
                  <a:gd name="T79" fmla="*/ 391 h 402"/>
                  <a:gd name="T80" fmla="*/ 250 w 350"/>
                  <a:gd name="T81" fmla="*/ 401 h 402"/>
                  <a:gd name="T82" fmla="*/ 261 w 350"/>
                  <a:gd name="T83" fmla="*/ 401 h 402"/>
                  <a:gd name="T84" fmla="*/ 261 w 350"/>
                  <a:gd name="T85" fmla="*/ 401 h 402"/>
                  <a:gd name="T86" fmla="*/ 261 w 350"/>
                  <a:gd name="T87" fmla="*/ 385 h 402"/>
                  <a:gd name="T88" fmla="*/ 266 w 350"/>
                  <a:gd name="T89" fmla="*/ 380 h 402"/>
                  <a:gd name="T90" fmla="*/ 271 w 350"/>
                  <a:gd name="T91" fmla="*/ 380 h 402"/>
                  <a:gd name="T92" fmla="*/ 281 w 350"/>
                  <a:gd name="T93" fmla="*/ 385 h 402"/>
                  <a:gd name="T94" fmla="*/ 287 w 350"/>
                  <a:gd name="T95" fmla="*/ 391 h 402"/>
                  <a:gd name="T96" fmla="*/ 292 w 350"/>
                  <a:gd name="T97" fmla="*/ 401 h 402"/>
                  <a:gd name="T98" fmla="*/ 349 w 350"/>
                  <a:gd name="T99" fmla="*/ 401 h 402"/>
                  <a:gd name="T100" fmla="*/ 349 w 350"/>
                  <a:gd name="T101" fmla="*/ 401 h 402"/>
                  <a:gd name="T102" fmla="*/ 349 w 350"/>
                  <a:gd name="T103" fmla="*/ 401 h 402"/>
                  <a:gd name="T104" fmla="*/ 323 w 350"/>
                  <a:gd name="T105" fmla="*/ 375 h 402"/>
                  <a:gd name="T106" fmla="*/ 302 w 350"/>
                  <a:gd name="T107" fmla="*/ 355 h 402"/>
                  <a:gd name="T108" fmla="*/ 255 w 350"/>
                  <a:gd name="T109" fmla="*/ 277 h 402"/>
                  <a:gd name="T110" fmla="*/ 229 w 350"/>
                  <a:gd name="T111" fmla="*/ 185 h 402"/>
                  <a:gd name="T112" fmla="*/ 250 w 350"/>
                  <a:gd name="T113" fmla="*/ 185 h 402"/>
                  <a:gd name="T114" fmla="*/ 219 w 350"/>
                  <a:gd name="T115" fmla="*/ 97 h 402"/>
                  <a:gd name="T116" fmla="*/ 203 w 350"/>
                  <a:gd name="T117" fmla="*/ 0 h 402"/>
                  <a:gd name="T118" fmla="*/ 10 w 350"/>
                  <a:gd name="T119" fmla="*/ 0 h 402"/>
                  <a:gd name="T120" fmla="*/ 10 w 350"/>
                  <a:gd name="T121" fmla="*/ 0 h 4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402"/>
                  <a:gd name="T185" fmla="*/ 350 w 350"/>
                  <a:gd name="T186" fmla="*/ 402 h 4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402">
                    <a:moveTo>
                      <a:pt x="10" y="0"/>
                    </a:moveTo>
                    <a:lnTo>
                      <a:pt x="5" y="56"/>
                    </a:lnTo>
                    <a:lnTo>
                      <a:pt x="0" y="118"/>
                    </a:lnTo>
                    <a:lnTo>
                      <a:pt x="5" y="159"/>
                    </a:lnTo>
                    <a:lnTo>
                      <a:pt x="5" y="185"/>
                    </a:lnTo>
                    <a:lnTo>
                      <a:pt x="15" y="185"/>
                    </a:lnTo>
                    <a:lnTo>
                      <a:pt x="21" y="190"/>
                    </a:lnTo>
                    <a:lnTo>
                      <a:pt x="15" y="211"/>
                    </a:lnTo>
                    <a:lnTo>
                      <a:pt x="15" y="231"/>
                    </a:lnTo>
                    <a:lnTo>
                      <a:pt x="21" y="262"/>
                    </a:lnTo>
                    <a:lnTo>
                      <a:pt x="31" y="277"/>
                    </a:lnTo>
                    <a:lnTo>
                      <a:pt x="31" y="288"/>
                    </a:lnTo>
                    <a:lnTo>
                      <a:pt x="36" y="303"/>
                    </a:lnTo>
                    <a:lnTo>
                      <a:pt x="31" y="324"/>
                    </a:lnTo>
                    <a:lnTo>
                      <a:pt x="31" y="344"/>
                    </a:lnTo>
                    <a:lnTo>
                      <a:pt x="31" y="365"/>
                    </a:lnTo>
                    <a:lnTo>
                      <a:pt x="31" y="385"/>
                    </a:lnTo>
                    <a:lnTo>
                      <a:pt x="26" y="401"/>
                    </a:lnTo>
                    <a:lnTo>
                      <a:pt x="73" y="401"/>
                    </a:lnTo>
                    <a:lnTo>
                      <a:pt x="73" y="391"/>
                    </a:lnTo>
                    <a:lnTo>
                      <a:pt x="73" y="380"/>
                    </a:lnTo>
                    <a:lnTo>
                      <a:pt x="73" y="375"/>
                    </a:lnTo>
                    <a:lnTo>
                      <a:pt x="73" y="349"/>
                    </a:lnTo>
                    <a:lnTo>
                      <a:pt x="68" y="329"/>
                    </a:lnTo>
                    <a:lnTo>
                      <a:pt x="62" y="313"/>
                    </a:lnTo>
                    <a:lnTo>
                      <a:pt x="68" y="277"/>
                    </a:lnTo>
                    <a:lnTo>
                      <a:pt x="73" y="257"/>
                    </a:lnTo>
                    <a:lnTo>
                      <a:pt x="73" y="231"/>
                    </a:lnTo>
                    <a:lnTo>
                      <a:pt x="73" y="211"/>
                    </a:lnTo>
                    <a:lnTo>
                      <a:pt x="73" y="185"/>
                    </a:lnTo>
                    <a:lnTo>
                      <a:pt x="177" y="185"/>
                    </a:lnTo>
                    <a:lnTo>
                      <a:pt x="177" y="211"/>
                    </a:lnTo>
                    <a:lnTo>
                      <a:pt x="182" y="236"/>
                    </a:lnTo>
                    <a:lnTo>
                      <a:pt x="208" y="283"/>
                    </a:lnTo>
                    <a:lnTo>
                      <a:pt x="250" y="324"/>
                    </a:lnTo>
                    <a:lnTo>
                      <a:pt x="250" y="344"/>
                    </a:lnTo>
                    <a:lnTo>
                      <a:pt x="245" y="360"/>
                    </a:lnTo>
                    <a:lnTo>
                      <a:pt x="245" y="385"/>
                    </a:lnTo>
                    <a:lnTo>
                      <a:pt x="250" y="391"/>
                    </a:lnTo>
                    <a:lnTo>
                      <a:pt x="250" y="401"/>
                    </a:lnTo>
                    <a:lnTo>
                      <a:pt x="261" y="401"/>
                    </a:lnTo>
                    <a:lnTo>
                      <a:pt x="261" y="385"/>
                    </a:lnTo>
                    <a:lnTo>
                      <a:pt x="266" y="380"/>
                    </a:lnTo>
                    <a:lnTo>
                      <a:pt x="271" y="380"/>
                    </a:lnTo>
                    <a:lnTo>
                      <a:pt x="281" y="385"/>
                    </a:lnTo>
                    <a:lnTo>
                      <a:pt x="287" y="391"/>
                    </a:lnTo>
                    <a:lnTo>
                      <a:pt x="292" y="401"/>
                    </a:lnTo>
                    <a:lnTo>
                      <a:pt x="349" y="401"/>
                    </a:lnTo>
                    <a:lnTo>
                      <a:pt x="323" y="375"/>
                    </a:lnTo>
                    <a:lnTo>
                      <a:pt x="302" y="355"/>
                    </a:lnTo>
                    <a:lnTo>
                      <a:pt x="255" y="277"/>
                    </a:lnTo>
                    <a:lnTo>
                      <a:pt x="229" y="185"/>
                    </a:lnTo>
                    <a:lnTo>
                      <a:pt x="250" y="185"/>
                    </a:lnTo>
                    <a:lnTo>
                      <a:pt x="219" y="97"/>
                    </a:lnTo>
                    <a:lnTo>
                      <a:pt x="203" y="0"/>
                    </a:lnTo>
                    <a:lnTo>
                      <a:pt x="10" y="0"/>
                    </a:lnTo>
                    <a:close/>
                  </a:path>
                </a:pathLst>
              </a:custGeom>
              <a:solidFill>
                <a:srgbClr val="777777"/>
              </a:solidFill>
              <a:ln w="3175">
                <a:noFill/>
                <a:round/>
                <a:headEnd/>
                <a:tailEnd/>
              </a:ln>
            </p:spPr>
            <p:txBody>
              <a:bodyPr wrap="none" anchor="ctr">
                <a:spAutoFit/>
              </a:bodyPr>
              <a:lstStyle/>
              <a:p>
                <a:endParaRPr lang="zh-CN" altLang="en-US"/>
              </a:p>
            </p:txBody>
          </p:sp>
        </p:grpSp>
        <p:grpSp>
          <p:nvGrpSpPr>
            <p:cNvPr id="40964" name="Group 10"/>
            <p:cNvGrpSpPr>
              <a:grpSpLocks/>
            </p:cNvGrpSpPr>
            <p:nvPr/>
          </p:nvGrpSpPr>
          <p:grpSpPr bwMode="auto">
            <a:xfrm>
              <a:off x="3156" y="2507"/>
              <a:ext cx="429" cy="886"/>
              <a:chOff x="3156" y="2507"/>
              <a:chExt cx="429" cy="886"/>
            </a:xfrm>
          </p:grpSpPr>
          <p:sp>
            <p:nvSpPr>
              <p:cNvPr id="40971" name="Freeform 11"/>
              <p:cNvSpPr>
                <a:spLocks/>
              </p:cNvSpPr>
              <p:nvPr/>
            </p:nvSpPr>
            <p:spPr bwMode="auto">
              <a:xfrm>
                <a:off x="3245" y="2507"/>
                <a:ext cx="147" cy="171"/>
              </a:xfrm>
              <a:custGeom>
                <a:avLst/>
                <a:gdLst>
                  <a:gd name="T0" fmla="*/ 146 w 147"/>
                  <a:gd name="T1" fmla="*/ 108 h 171"/>
                  <a:gd name="T2" fmla="*/ 104 w 147"/>
                  <a:gd name="T3" fmla="*/ 170 h 171"/>
                  <a:gd name="T4" fmla="*/ 99 w 147"/>
                  <a:gd name="T5" fmla="*/ 155 h 171"/>
                  <a:gd name="T6" fmla="*/ 94 w 147"/>
                  <a:gd name="T7" fmla="*/ 160 h 171"/>
                  <a:gd name="T8" fmla="*/ 83 w 147"/>
                  <a:gd name="T9" fmla="*/ 165 h 171"/>
                  <a:gd name="T10" fmla="*/ 78 w 147"/>
                  <a:gd name="T11" fmla="*/ 165 h 171"/>
                  <a:gd name="T12" fmla="*/ 73 w 147"/>
                  <a:gd name="T13" fmla="*/ 165 h 171"/>
                  <a:gd name="T14" fmla="*/ 68 w 147"/>
                  <a:gd name="T15" fmla="*/ 150 h 171"/>
                  <a:gd name="T16" fmla="*/ 63 w 147"/>
                  <a:gd name="T17" fmla="*/ 150 h 171"/>
                  <a:gd name="T18" fmla="*/ 68 w 147"/>
                  <a:gd name="T19" fmla="*/ 134 h 171"/>
                  <a:gd name="T20" fmla="*/ 57 w 147"/>
                  <a:gd name="T21" fmla="*/ 144 h 171"/>
                  <a:gd name="T22" fmla="*/ 52 w 147"/>
                  <a:gd name="T23" fmla="*/ 129 h 171"/>
                  <a:gd name="T24" fmla="*/ 37 w 147"/>
                  <a:gd name="T25" fmla="*/ 139 h 171"/>
                  <a:gd name="T26" fmla="*/ 37 w 147"/>
                  <a:gd name="T27" fmla="*/ 139 h 171"/>
                  <a:gd name="T28" fmla="*/ 37 w 147"/>
                  <a:gd name="T29" fmla="*/ 108 h 171"/>
                  <a:gd name="T30" fmla="*/ 26 w 147"/>
                  <a:gd name="T31" fmla="*/ 103 h 171"/>
                  <a:gd name="T32" fmla="*/ 21 w 147"/>
                  <a:gd name="T33" fmla="*/ 72 h 171"/>
                  <a:gd name="T34" fmla="*/ 0 w 147"/>
                  <a:gd name="T35" fmla="*/ 67 h 171"/>
                  <a:gd name="T36" fmla="*/ 10 w 147"/>
                  <a:gd name="T37" fmla="*/ 52 h 171"/>
                  <a:gd name="T38" fmla="*/ 21 w 147"/>
                  <a:gd name="T39" fmla="*/ 42 h 171"/>
                  <a:gd name="T40" fmla="*/ 37 w 147"/>
                  <a:gd name="T41" fmla="*/ 21 h 171"/>
                  <a:gd name="T42" fmla="*/ 57 w 147"/>
                  <a:gd name="T43" fmla="*/ 11 h 171"/>
                  <a:gd name="T44" fmla="*/ 89 w 147"/>
                  <a:gd name="T45" fmla="*/ 0 h 171"/>
                  <a:gd name="T46" fmla="*/ 120 w 147"/>
                  <a:gd name="T47" fmla="*/ 11 h 171"/>
                  <a:gd name="T48" fmla="*/ 125 w 147"/>
                  <a:gd name="T49" fmla="*/ 21 h 171"/>
                  <a:gd name="T50" fmla="*/ 136 w 147"/>
                  <a:gd name="T51" fmla="*/ 31 h 171"/>
                  <a:gd name="T52" fmla="*/ 141 w 147"/>
                  <a:gd name="T53" fmla="*/ 42 h 171"/>
                  <a:gd name="T54" fmla="*/ 141 w 147"/>
                  <a:gd name="T55" fmla="*/ 57 h 171"/>
                  <a:gd name="T56" fmla="*/ 141 w 147"/>
                  <a:gd name="T57" fmla="*/ 62 h 171"/>
                  <a:gd name="T58" fmla="*/ 141 w 147"/>
                  <a:gd name="T59" fmla="*/ 67 h 171"/>
                  <a:gd name="T60" fmla="*/ 141 w 147"/>
                  <a:gd name="T61" fmla="*/ 83 h 171"/>
                  <a:gd name="T62" fmla="*/ 141 w 147"/>
                  <a:gd name="T63" fmla="*/ 93 h 171"/>
                  <a:gd name="T64" fmla="*/ 146 w 147"/>
                  <a:gd name="T65" fmla="*/ 108 h 171"/>
                  <a:gd name="T66" fmla="*/ 146 w 147"/>
                  <a:gd name="T67" fmla="*/ 103 h 171"/>
                  <a:gd name="T68" fmla="*/ 146 w 147"/>
                  <a:gd name="T69" fmla="*/ 108 h 171"/>
                  <a:gd name="T70" fmla="*/ 146 w 147"/>
                  <a:gd name="T71" fmla="*/ 108 h 1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7"/>
                  <a:gd name="T109" fmla="*/ 0 h 171"/>
                  <a:gd name="T110" fmla="*/ 147 w 147"/>
                  <a:gd name="T111" fmla="*/ 171 h 17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7" h="171">
                    <a:moveTo>
                      <a:pt x="146" y="108"/>
                    </a:moveTo>
                    <a:lnTo>
                      <a:pt x="104" y="170"/>
                    </a:lnTo>
                    <a:lnTo>
                      <a:pt x="99" y="155"/>
                    </a:lnTo>
                    <a:lnTo>
                      <a:pt x="94" y="160"/>
                    </a:lnTo>
                    <a:lnTo>
                      <a:pt x="83" y="165"/>
                    </a:lnTo>
                    <a:lnTo>
                      <a:pt x="78" y="165"/>
                    </a:lnTo>
                    <a:lnTo>
                      <a:pt x="73" y="165"/>
                    </a:lnTo>
                    <a:lnTo>
                      <a:pt x="68" y="150"/>
                    </a:lnTo>
                    <a:lnTo>
                      <a:pt x="63" y="150"/>
                    </a:lnTo>
                    <a:lnTo>
                      <a:pt x="68" y="134"/>
                    </a:lnTo>
                    <a:lnTo>
                      <a:pt x="57" y="144"/>
                    </a:lnTo>
                    <a:lnTo>
                      <a:pt x="52" y="129"/>
                    </a:lnTo>
                    <a:lnTo>
                      <a:pt x="37" y="139"/>
                    </a:lnTo>
                    <a:lnTo>
                      <a:pt x="37" y="108"/>
                    </a:lnTo>
                    <a:lnTo>
                      <a:pt x="26" y="103"/>
                    </a:lnTo>
                    <a:lnTo>
                      <a:pt x="21" y="72"/>
                    </a:lnTo>
                    <a:lnTo>
                      <a:pt x="0" y="67"/>
                    </a:lnTo>
                    <a:lnTo>
                      <a:pt x="10" y="52"/>
                    </a:lnTo>
                    <a:lnTo>
                      <a:pt x="21" y="42"/>
                    </a:lnTo>
                    <a:lnTo>
                      <a:pt x="37" y="21"/>
                    </a:lnTo>
                    <a:lnTo>
                      <a:pt x="57" y="11"/>
                    </a:lnTo>
                    <a:lnTo>
                      <a:pt x="89" y="0"/>
                    </a:lnTo>
                    <a:lnTo>
                      <a:pt x="120" y="11"/>
                    </a:lnTo>
                    <a:lnTo>
                      <a:pt x="125" y="21"/>
                    </a:lnTo>
                    <a:lnTo>
                      <a:pt x="136" y="31"/>
                    </a:lnTo>
                    <a:lnTo>
                      <a:pt x="141" y="42"/>
                    </a:lnTo>
                    <a:lnTo>
                      <a:pt x="141" y="57"/>
                    </a:lnTo>
                    <a:lnTo>
                      <a:pt x="141" y="62"/>
                    </a:lnTo>
                    <a:lnTo>
                      <a:pt x="141" y="67"/>
                    </a:lnTo>
                    <a:lnTo>
                      <a:pt x="141" y="83"/>
                    </a:lnTo>
                    <a:lnTo>
                      <a:pt x="141" y="93"/>
                    </a:lnTo>
                    <a:lnTo>
                      <a:pt x="146" y="108"/>
                    </a:lnTo>
                    <a:lnTo>
                      <a:pt x="146" y="103"/>
                    </a:lnTo>
                    <a:lnTo>
                      <a:pt x="146" y="108"/>
                    </a:lnTo>
                    <a:close/>
                  </a:path>
                </a:pathLst>
              </a:custGeom>
              <a:solidFill>
                <a:srgbClr val="777777"/>
              </a:solidFill>
              <a:ln w="3175">
                <a:noFill/>
                <a:round/>
                <a:headEnd/>
                <a:tailEnd/>
              </a:ln>
            </p:spPr>
            <p:txBody>
              <a:bodyPr wrap="none" anchor="ctr">
                <a:spAutoFit/>
              </a:bodyPr>
              <a:lstStyle/>
              <a:p>
                <a:endParaRPr lang="zh-CN" altLang="en-US"/>
              </a:p>
            </p:txBody>
          </p:sp>
          <p:sp>
            <p:nvSpPr>
              <p:cNvPr id="40972" name="Freeform 12"/>
              <p:cNvSpPr>
                <a:spLocks/>
              </p:cNvSpPr>
              <p:nvPr/>
            </p:nvSpPr>
            <p:spPr bwMode="auto">
              <a:xfrm>
                <a:off x="3245" y="2641"/>
                <a:ext cx="324" cy="289"/>
              </a:xfrm>
              <a:custGeom>
                <a:avLst/>
                <a:gdLst>
                  <a:gd name="T0" fmla="*/ 323 w 324"/>
                  <a:gd name="T1" fmla="*/ 288 h 289"/>
                  <a:gd name="T2" fmla="*/ 313 w 324"/>
                  <a:gd name="T3" fmla="*/ 252 h 289"/>
                  <a:gd name="T4" fmla="*/ 308 w 324"/>
                  <a:gd name="T5" fmla="*/ 216 h 289"/>
                  <a:gd name="T6" fmla="*/ 287 w 324"/>
                  <a:gd name="T7" fmla="*/ 196 h 289"/>
                  <a:gd name="T8" fmla="*/ 292 w 324"/>
                  <a:gd name="T9" fmla="*/ 196 h 289"/>
                  <a:gd name="T10" fmla="*/ 297 w 324"/>
                  <a:gd name="T11" fmla="*/ 190 h 289"/>
                  <a:gd name="T12" fmla="*/ 302 w 324"/>
                  <a:gd name="T13" fmla="*/ 175 h 289"/>
                  <a:gd name="T14" fmla="*/ 302 w 324"/>
                  <a:gd name="T15" fmla="*/ 154 h 289"/>
                  <a:gd name="T16" fmla="*/ 256 w 324"/>
                  <a:gd name="T17" fmla="*/ 0 h 289"/>
                  <a:gd name="T18" fmla="*/ 162 w 324"/>
                  <a:gd name="T19" fmla="*/ 0 h 289"/>
                  <a:gd name="T20" fmla="*/ 130 w 324"/>
                  <a:gd name="T21" fmla="*/ 113 h 289"/>
                  <a:gd name="T22" fmla="*/ 115 w 324"/>
                  <a:gd name="T23" fmla="*/ 67 h 289"/>
                  <a:gd name="T24" fmla="*/ 120 w 324"/>
                  <a:gd name="T25" fmla="*/ 52 h 289"/>
                  <a:gd name="T26" fmla="*/ 110 w 324"/>
                  <a:gd name="T27" fmla="*/ 41 h 289"/>
                  <a:gd name="T28" fmla="*/ 99 w 324"/>
                  <a:gd name="T29" fmla="*/ 52 h 289"/>
                  <a:gd name="T30" fmla="*/ 104 w 324"/>
                  <a:gd name="T31" fmla="*/ 67 h 289"/>
                  <a:gd name="T32" fmla="*/ 104 w 324"/>
                  <a:gd name="T33" fmla="*/ 113 h 289"/>
                  <a:gd name="T34" fmla="*/ 89 w 324"/>
                  <a:gd name="T35" fmla="*/ 62 h 289"/>
                  <a:gd name="T36" fmla="*/ 52 w 324"/>
                  <a:gd name="T37" fmla="*/ 98 h 289"/>
                  <a:gd name="T38" fmla="*/ 52 w 324"/>
                  <a:gd name="T39" fmla="*/ 226 h 289"/>
                  <a:gd name="T40" fmla="*/ 0 w 324"/>
                  <a:gd name="T41" fmla="*/ 216 h 289"/>
                  <a:gd name="T42" fmla="*/ 0 w 324"/>
                  <a:gd name="T43" fmla="*/ 288 h 289"/>
                  <a:gd name="T44" fmla="*/ 47 w 324"/>
                  <a:gd name="T45" fmla="*/ 288 h 289"/>
                  <a:gd name="T46" fmla="*/ 94 w 324"/>
                  <a:gd name="T47" fmla="*/ 278 h 289"/>
                  <a:gd name="T48" fmla="*/ 110 w 324"/>
                  <a:gd name="T49" fmla="*/ 257 h 289"/>
                  <a:gd name="T50" fmla="*/ 120 w 324"/>
                  <a:gd name="T51" fmla="*/ 232 h 289"/>
                  <a:gd name="T52" fmla="*/ 125 w 324"/>
                  <a:gd name="T53" fmla="*/ 257 h 289"/>
                  <a:gd name="T54" fmla="*/ 125 w 324"/>
                  <a:gd name="T55" fmla="*/ 288 h 289"/>
                  <a:gd name="T56" fmla="*/ 323 w 324"/>
                  <a:gd name="T57" fmla="*/ 288 h 289"/>
                  <a:gd name="T58" fmla="*/ 323 w 324"/>
                  <a:gd name="T59" fmla="*/ 288 h 2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4"/>
                  <a:gd name="T91" fmla="*/ 0 h 289"/>
                  <a:gd name="T92" fmla="*/ 324 w 324"/>
                  <a:gd name="T93" fmla="*/ 289 h 2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4" h="289">
                    <a:moveTo>
                      <a:pt x="323" y="288"/>
                    </a:moveTo>
                    <a:lnTo>
                      <a:pt x="313" y="252"/>
                    </a:lnTo>
                    <a:lnTo>
                      <a:pt x="308" y="216"/>
                    </a:lnTo>
                    <a:lnTo>
                      <a:pt x="287" y="196"/>
                    </a:lnTo>
                    <a:lnTo>
                      <a:pt x="292" y="196"/>
                    </a:lnTo>
                    <a:lnTo>
                      <a:pt x="297" y="190"/>
                    </a:lnTo>
                    <a:lnTo>
                      <a:pt x="302" y="175"/>
                    </a:lnTo>
                    <a:lnTo>
                      <a:pt x="302" y="154"/>
                    </a:lnTo>
                    <a:lnTo>
                      <a:pt x="256" y="0"/>
                    </a:lnTo>
                    <a:lnTo>
                      <a:pt x="162" y="0"/>
                    </a:lnTo>
                    <a:lnTo>
                      <a:pt x="130" y="113"/>
                    </a:lnTo>
                    <a:lnTo>
                      <a:pt x="115" y="67"/>
                    </a:lnTo>
                    <a:lnTo>
                      <a:pt x="120" y="52"/>
                    </a:lnTo>
                    <a:lnTo>
                      <a:pt x="110" y="41"/>
                    </a:lnTo>
                    <a:lnTo>
                      <a:pt x="99" y="52"/>
                    </a:lnTo>
                    <a:lnTo>
                      <a:pt x="104" y="67"/>
                    </a:lnTo>
                    <a:lnTo>
                      <a:pt x="104" y="113"/>
                    </a:lnTo>
                    <a:lnTo>
                      <a:pt x="89" y="62"/>
                    </a:lnTo>
                    <a:lnTo>
                      <a:pt x="52" y="98"/>
                    </a:lnTo>
                    <a:lnTo>
                      <a:pt x="52" y="226"/>
                    </a:lnTo>
                    <a:lnTo>
                      <a:pt x="0" y="216"/>
                    </a:lnTo>
                    <a:lnTo>
                      <a:pt x="0" y="288"/>
                    </a:lnTo>
                    <a:lnTo>
                      <a:pt x="47" y="288"/>
                    </a:lnTo>
                    <a:lnTo>
                      <a:pt x="94" y="278"/>
                    </a:lnTo>
                    <a:lnTo>
                      <a:pt x="110" y="257"/>
                    </a:lnTo>
                    <a:lnTo>
                      <a:pt x="120" y="232"/>
                    </a:lnTo>
                    <a:lnTo>
                      <a:pt x="125" y="257"/>
                    </a:lnTo>
                    <a:lnTo>
                      <a:pt x="125" y="288"/>
                    </a:lnTo>
                    <a:lnTo>
                      <a:pt x="323" y="288"/>
                    </a:lnTo>
                    <a:close/>
                  </a:path>
                </a:pathLst>
              </a:custGeom>
              <a:solidFill>
                <a:srgbClr val="777777"/>
              </a:solidFill>
              <a:ln w="3175">
                <a:noFill/>
                <a:round/>
                <a:headEnd/>
                <a:tailEnd/>
              </a:ln>
            </p:spPr>
            <p:txBody>
              <a:bodyPr wrap="none" anchor="ctr">
                <a:spAutoFit/>
              </a:bodyPr>
              <a:lstStyle/>
              <a:p>
                <a:endParaRPr lang="zh-CN" altLang="en-US"/>
              </a:p>
            </p:txBody>
          </p:sp>
          <p:sp>
            <p:nvSpPr>
              <p:cNvPr id="40973" name="Freeform 13"/>
              <p:cNvSpPr>
                <a:spLocks/>
              </p:cNvSpPr>
              <p:nvPr/>
            </p:nvSpPr>
            <p:spPr bwMode="auto">
              <a:xfrm>
                <a:off x="3156" y="2857"/>
                <a:ext cx="85" cy="78"/>
              </a:xfrm>
              <a:custGeom>
                <a:avLst/>
                <a:gdLst>
                  <a:gd name="T0" fmla="*/ 84 w 85"/>
                  <a:gd name="T1" fmla="*/ 41 h 78"/>
                  <a:gd name="T2" fmla="*/ 63 w 85"/>
                  <a:gd name="T3" fmla="*/ 57 h 78"/>
                  <a:gd name="T4" fmla="*/ 37 w 85"/>
                  <a:gd name="T5" fmla="*/ 57 h 78"/>
                  <a:gd name="T6" fmla="*/ 26 w 85"/>
                  <a:gd name="T7" fmla="*/ 52 h 78"/>
                  <a:gd name="T8" fmla="*/ 21 w 85"/>
                  <a:gd name="T9" fmla="*/ 41 h 78"/>
                  <a:gd name="T10" fmla="*/ 0 w 85"/>
                  <a:gd name="T11" fmla="*/ 77 h 78"/>
                  <a:gd name="T12" fmla="*/ 0 w 85"/>
                  <a:gd name="T13" fmla="*/ 67 h 78"/>
                  <a:gd name="T14" fmla="*/ 21 w 85"/>
                  <a:gd name="T15" fmla="*/ 10 h 78"/>
                  <a:gd name="T16" fmla="*/ 53 w 85"/>
                  <a:gd name="T17" fmla="*/ 0 h 78"/>
                  <a:gd name="T18" fmla="*/ 84 w 85"/>
                  <a:gd name="T19" fmla="*/ 5 h 78"/>
                  <a:gd name="T20" fmla="*/ 84 w 85"/>
                  <a:gd name="T21" fmla="*/ 41 h 78"/>
                  <a:gd name="T22" fmla="*/ 84 w 85"/>
                  <a:gd name="T23" fmla="*/ 41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78"/>
                  <a:gd name="T38" fmla="*/ 85 w 85"/>
                  <a:gd name="T39" fmla="*/ 78 h 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78">
                    <a:moveTo>
                      <a:pt x="84" y="41"/>
                    </a:moveTo>
                    <a:lnTo>
                      <a:pt x="63" y="57"/>
                    </a:lnTo>
                    <a:lnTo>
                      <a:pt x="37" y="57"/>
                    </a:lnTo>
                    <a:lnTo>
                      <a:pt x="26" y="52"/>
                    </a:lnTo>
                    <a:lnTo>
                      <a:pt x="21" y="41"/>
                    </a:lnTo>
                    <a:lnTo>
                      <a:pt x="0" y="77"/>
                    </a:lnTo>
                    <a:lnTo>
                      <a:pt x="0" y="67"/>
                    </a:lnTo>
                    <a:lnTo>
                      <a:pt x="21" y="10"/>
                    </a:lnTo>
                    <a:lnTo>
                      <a:pt x="53" y="0"/>
                    </a:lnTo>
                    <a:lnTo>
                      <a:pt x="84" y="5"/>
                    </a:lnTo>
                    <a:lnTo>
                      <a:pt x="84" y="41"/>
                    </a:lnTo>
                    <a:close/>
                  </a:path>
                </a:pathLst>
              </a:custGeom>
              <a:solidFill>
                <a:srgbClr val="777777"/>
              </a:solidFill>
              <a:ln w="3175">
                <a:noFill/>
                <a:round/>
                <a:headEnd/>
                <a:tailEnd/>
              </a:ln>
            </p:spPr>
            <p:txBody>
              <a:bodyPr wrap="none" anchor="ctr">
                <a:spAutoFit/>
              </a:bodyPr>
              <a:lstStyle/>
              <a:p>
                <a:endParaRPr lang="zh-CN" altLang="en-US"/>
              </a:p>
            </p:txBody>
          </p:sp>
          <p:sp>
            <p:nvSpPr>
              <p:cNvPr id="40974" name="Freeform 14"/>
              <p:cNvSpPr>
                <a:spLocks/>
              </p:cNvSpPr>
              <p:nvPr/>
            </p:nvSpPr>
            <p:spPr bwMode="auto">
              <a:xfrm>
                <a:off x="3214" y="2986"/>
                <a:ext cx="371" cy="407"/>
              </a:xfrm>
              <a:custGeom>
                <a:avLst/>
                <a:gdLst>
                  <a:gd name="T0" fmla="*/ 307 w 371"/>
                  <a:gd name="T1" fmla="*/ 205 h 407"/>
                  <a:gd name="T2" fmla="*/ 333 w 371"/>
                  <a:gd name="T3" fmla="*/ 154 h 407"/>
                  <a:gd name="T4" fmla="*/ 349 w 371"/>
                  <a:gd name="T5" fmla="*/ 77 h 407"/>
                  <a:gd name="T6" fmla="*/ 354 w 371"/>
                  <a:gd name="T7" fmla="*/ 0 h 407"/>
                  <a:gd name="T8" fmla="*/ 156 w 371"/>
                  <a:gd name="T9" fmla="*/ 0 h 407"/>
                  <a:gd name="T10" fmla="*/ 141 w 371"/>
                  <a:gd name="T11" fmla="*/ 118 h 407"/>
                  <a:gd name="T12" fmla="*/ 219 w 371"/>
                  <a:gd name="T13" fmla="*/ 241 h 407"/>
                  <a:gd name="T14" fmla="*/ 109 w 371"/>
                  <a:gd name="T15" fmla="*/ 241 h 407"/>
                  <a:gd name="T16" fmla="*/ 0 w 371"/>
                  <a:gd name="T17" fmla="*/ 241 h 407"/>
                  <a:gd name="T18" fmla="*/ 0 w 371"/>
                  <a:gd name="T19" fmla="*/ 406 h 407"/>
                  <a:gd name="T20" fmla="*/ 250 w 371"/>
                  <a:gd name="T21" fmla="*/ 406 h 407"/>
                  <a:gd name="T22" fmla="*/ 250 w 371"/>
                  <a:gd name="T23" fmla="*/ 355 h 407"/>
                  <a:gd name="T24" fmla="*/ 276 w 371"/>
                  <a:gd name="T25" fmla="*/ 319 h 407"/>
                  <a:gd name="T26" fmla="*/ 297 w 371"/>
                  <a:gd name="T27" fmla="*/ 380 h 407"/>
                  <a:gd name="T28" fmla="*/ 281 w 371"/>
                  <a:gd name="T29" fmla="*/ 380 h 407"/>
                  <a:gd name="T30" fmla="*/ 271 w 371"/>
                  <a:gd name="T31" fmla="*/ 385 h 407"/>
                  <a:gd name="T32" fmla="*/ 260 w 371"/>
                  <a:gd name="T33" fmla="*/ 391 h 407"/>
                  <a:gd name="T34" fmla="*/ 255 w 371"/>
                  <a:gd name="T35" fmla="*/ 406 h 407"/>
                  <a:gd name="T36" fmla="*/ 339 w 371"/>
                  <a:gd name="T37" fmla="*/ 406 h 407"/>
                  <a:gd name="T38" fmla="*/ 339 w 371"/>
                  <a:gd name="T39" fmla="*/ 349 h 407"/>
                  <a:gd name="T40" fmla="*/ 349 w 371"/>
                  <a:gd name="T41" fmla="*/ 349 h 407"/>
                  <a:gd name="T42" fmla="*/ 370 w 371"/>
                  <a:gd name="T43" fmla="*/ 324 h 407"/>
                  <a:gd name="T44" fmla="*/ 360 w 371"/>
                  <a:gd name="T45" fmla="*/ 308 h 407"/>
                  <a:gd name="T46" fmla="*/ 360 w 371"/>
                  <a:gd name="T47" fmla="*/ 303 h 407"/>
                  <a:gd name="T48" fmla="*/ 297 w 371"/>
                  <a:gd name="T49" fmla="*/ 185 h 407"/>
                  <a:gd name="T50" fmla="*/ 250 w 371"/>
                  <a:gd name="T51" fmla="*/ 113 h 407"/>
                  <a:gd name="T52" fmla="*/ 271 w 371"/>
                  <a:gd name="T53" fmla="*/ 46 h 407"/>
                  <a:gd name="T54" fmla="*/ 271 w 371"/>
                  <a:gd name="T55" fmla="*/ 97 h 407"/>
                  <a:gd name="T56" fmla="*/ 271 w 371"/>
                  <a:gd name="T57" fmla="*/ 139 h 407"/>
                  <a:gd name="T58" fmla="*/ 281 w 371"/>
                  <a:gd name="T59" fmla="*/ 164 h 407"/>
                  <a:gd name="T60" fmla="*/ 297 w 371"/>
                  <a:gd name="T61" fmla="*/ 185 h 407"/>
                  <a:gd name="T62" fmla="*/ 307 w 371"/>
                  <a:gd name="T63" fmla="*/ 205 h 407"/>
                  <a:gd name="T64" fmla="*/ 307 w 371"/>
                  <a:gd name="T65" fmla="*/ 205 h 4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1"/>
                  <a:gd name="T100" fmla="*/ 0 h 407"/>
                  <a:gd name="T101" fmla="*/ 371 w 371"/>
                  <a:gd name="T102" fmla="*/ 407 h 4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1" h="407">
                    <a:moveTo>
                      <a:pt x="307" y="205"/>
                    </a:moveTo>
                    <a:lnTo>
                      <a:pt x="333" y="154"/>
                    </a:lnTo>
                    <a:lnTo>
                      <a:pt x="349" y="77"/>
                    </a:lnTo>
                    <a:lnTo>
                      <a:pt x="354" y="0"/>
                    </a:lnTo>
                    <a:lnTo>
                      <a:pt x="156" y="0"/>
                    </a:lnTo>
                    <a:lnTo>
                      <a:pt x="141" y="118"/>
                    </a:lnTo>
                    <a:lnTo>
                      <a:pt x="219" y="241"/>
                    </a:lnTo>
                    <a:lnTo>
                      <a:pt x="109" y="241"/>
                    </a:lnTo>
                    <a:lnTo>
                      <a:pt x="0" y="241"/>
                    </a:lnTo>
                    <a:lnTo>
                      <a:pt x="0" y="406"/>
                    </a:lnTo>
                    <a:lnTo>
                      <a:pt x="250" y="406"/>
                    </a:lnTo>
                    <a:lnTo>
                      <a:pt x="250" y="355"/>
                    </a:lnTo>
                    <a:lnTo>
                      <a:pt x="276" y="319"/>
                    </a:lnTo>
                    <a:lnTo>
                      <a:pt x="297" y="380"/>
                    </a:lnTo>
                    <a:lnTo>
                      <a:pt x="281" y="380"/>
                    </a:lnTo>
                    <a:lnTo>
                      <a:pt x="271" y="385"/>
                    </a:lnTo>
                    <a:lnTo>
                      <a:pt x="260" y="391"/>
                    </a:lnTo>
                    <a:lnTo>
                      <a:pt x="255" y="406"/>
                    </a:lnTo>
                    <a:lnTo>
                      <a:pt x="339" y="406"/>
                    </a:lnTo>
                    <a:lnTo>
                      <a:pt x="339" y="349"/>
                    </a:lnTo>
                    <a:lnTo>
                      <a:pt x="349" y="349"/>
                    </a:lnTo>
                    <a:lnTo>
                      <a:pt x="370" y="324"/>
                    </a:lnTo>
                    <a:lnTo>
                      <a:pt x="360" y="308"/>
                    </a:lnTo>
                    <a:lnTo>
                      <a:pt x="360" y="303"/>
                    </a:lnTo>
                    <a:lnTo>
                      <a:pt x="297" y="185"/>
                    </a:lnTo>
                    <a:lnTo>
                      <a:pt x="250" y="113"/>
                    </a:lnTo>
                    <a:lnTo>
                      <a:pt x="271" y="46"/>
                    </a:lnTo>
                    <a:lnTo>
                      <a:pt x="271" y="97"/>
                    </a:lnTo>
                    <a:lnTo>
                      <a:pt x="271" y="139"/>
                    </a:lnTo>
                    <a:lnTo>
                      <a:pt x="281" y="164"/>
                    </a:lnTo>
                    <a:lnTo>
                      <a:pt x="297" y="185"/>
                    </a:lnTo>
                    <a:lnTo>
                      <a:pt x="307" y="205"/>
                    </a:lnTo>
                    <a:close/>
                  </a:path>
                </a:pathLst>
              </a:custGeom>
              <a:solidFill>
                <a:srgbClr val="777777"/>
              </a:solidFill>
              <a:ln w="3175">
                <a:noFill/>
                <a:round/>
                <a:headEnd/>
                <a:tailEnd/>
              </a:ln>
            </p:spPr>
            <p:txBody>
              <a:bodyPr wrap="none" anchor="ctr">
                <a:spAutoFit/>
              </a:bodyPr>
              <a:lstStyle/>
              <a:p>
                <a:endParaRPr lang="zh-CN" altLang="en-US"/>
              </a:p>
            </p:txBody>
          </p:sp>
          <p:sp>
            <p:nvSpPr>
              <p:cNvPr id="40975" name="Freeform 15"/>
              <p:cNvSpPr>
                <a:spLocks/>
              </p:cNvSpPr>
              <p:nvPr/>
            </p:nvSpPr>
            <p:spPr bwMode="auto">
              <a:xfrm>
                <a:off x="3287" y="3171"/>
                <a:ext cx="84" cy="57"/>
              </a:xfrm>
              <a:custGeom>
                <a:avLst/>
                <a:gdLst>
                  <a:gd name="T0" fmla="*/ 15 w 84"/>
                  <a:gd name="T1" fmla="*/ 56 h 57"/>
                  <a:gd name="T2" fmla="*/ 15 w 84"/>
                  <a:gd name="T3" fmla="*/ 15 h 57"/>
                  <a:gd name="T4" fmla="*/ 73 w 84"/>
                  <a:gd name="T5" fmla="*/ 15 h 57"/>
                  <a:gd name="T6" fmla="*/ 73 w 84"/>
                  <a:gd name="T7" fmla="*/ 56 h 57"/>
                  <a:gd name="T8" fmla="*/ 83 w 84"/>
                  <a:gd name="T9" fmla="*/ 41 h 57"/>
                  <a:gd name="T10" fmla="*/ 83 w 84"/>
                  <a:gd name="T11" fmla="*/ 10 h 57"/>
                  <a:gd name="T12" fmla="*/ 83 w 84"/>
                  <a:gd name="T13" fmla="*/ 5 h 57"/>
                  <a:gd name="T14" fmla="*/ 78 w 84"/>
                  <a:gd name="T15" fmla="*/ 0 h 57"/>
                  <a:gd name="T16" fmla="*/ 78 w 84"/>
                  <a:gd name="T17" fmla="*/ 0 h 57"/>
                  <a:gd name="T18" fmla="*/ 68 w 84"/>
                  <a:gd name="T19" fmla="*/ 0 h 57"/>
                  <a:gd name="T20" fmla="*/ 15 w 84"/>
                  <a:gd name="T21" fmla="*/ 0 h 57"/>
                  <a:gd name="T22" fmla="*/ 5 w 84"/>
                  <a:gd name="T23" fmla="*/ 0 h 57"/>
                  <a:gd name="T24" fmla="*/ 0 w 84"/>
                  <a:gd name="T25" fmla="*/ 5 h 57"/>
                  <a:gd name="T26" fmla="*/ 0 w 84"/>
                  <a:gd name="T27" fmla="*/ 10 h 57"/>
                  <a:gd name="T28" fmla="*/ 0 w 84"/>
                  <a:gd name="T29" fmla="*/ 41 h 57"/>
                  <a:gd name="T30" fmla="*/ 15 w 84"/>
                  <a:gd name="T31" fmla="*/ 56 h 57"/>
                  <a:gd name="T32" fmla="*/ 15 w 84"/>
                  <a:gd name="T33" fmla="*/ 56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57"/>
                  <a:gd name="T53" fmla="*/ 84 w 84"/>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57">
                    <a:moveTo>
                      <a:pt x="15" y="56"/>
                    </a:moveTo>
                    <a:lnTo>
                      <a:pt x="15" y="15"/>
                    </a:lnTo>
                    <a:lnTo>
                      <a:pt x="73" y="15"/>
                    </a:lnTo>
                    <a:lnTo>
                      <a:pt x="73" y="56"/>
                    </a:lnTo>
                    <a:lnTo>
                      <a:pt x="83" y="41"/>
                    </a:lnTo>
                    <a:lnTo>
                      <a:pt x="83" y="10"/>
                    </a:lnTo>
                    <a:lnTo>
                      <a:pt x="83" y="5"/>
                    </a:lnTo>
                    <a:lnTo>
                      <a:pt x="78" y="0"/>
                    </a:lnTo>
                    <a:lnTo>
                      <a:pt x="68" y="0"/>
                    </a:lnTo>
                    <a:lnTo>
                      <a:pt x="15" y="0"/>
                    </a:lnTo>
                    <a:lnTo>
                      <a:pt x="5" y="0"/>
                    </a:lnTo>
                    <a:lnTo>
                      <a:pt x="0" y="5"/>
                    </a:lnTo>
                    <a:lnTo>
                      <a:pt x="0" y="10"/>
                    </a:lnTo>
                    <a:lnTo>
                      <a:pt x="0" y="41"/>
                    </a:lnTo>
                    <a:lnTo>
                      <a:pt x="15" y="56"/>
                    </a:lnTo>
                    <a:close/>
                  </a:path>
                </a:pathLst>
              </a:custGeom>
              <a:solidFill>
                <a:srgbClr val="777777"/>
              </a:solidFill>
              <a:ln w="3175">
                <a:noFill/>
                <a:round/>
                <a:headEnd/>
                <a:tailEnd/>
              </a:ln>
            </p:spPr>
            <p:txBody>
              <a:bodyPr wrap="none" anchor="ctr">
                <a:spAutoFit/>
              </a:bodyPr>
              <a:lstStyle/>
              <a:p>
                <a:endParaRPr lang="zh-CN" altLang="en-US"/>
              </a:p>
            </p:txBody>
          </p:sp>
        </p:grpSp>
        <p:sp>
          <p:nvSpPr>
            <p:cNvPr id="40965" name="Freeform 16"/>
            <p:cNvSpPr>
              <a:spLocks/>
            </p:cNvSpPr>
            <p:nvPr/>
          </p:nvSpPr>
          <p:spPr bwMode="auto">
            <a:xfrm>
              <a:off x="2648" y="2928"/>
              <a:ext cx="1441" cy="462"/>
            </a:xfrm>
            <a:custGeom>
              <a:avLst/>
              <a:gdLst>
                <a:gd name="T0" fmla="*/ 81 w 1441"/>
                <a:gd name="T1" fmla="*/ 60 h 462"/>
                <a:gd name="T2" fmla="*/ 80 w 1441"/>
                <a:gd name="T3" fmla="*/ 461 h 462"/>
                <a:gd name="T4" fmla="*/ 49 w 1441"/>
                <a:gd name="T5" fmla="*/ 461 h 462"/>
                <a:gd name="T6" fmla="*/ 50 w 1441"/>
                <a:gd name="T7" fmla="*/ 65 h 462"/>
                <a:gd name="T8" fmla="*/ 32 w 1441"/>
                <a:gd name="T9" fmla="*/ 65 h 462"/>
                <a:gd name="T10" fmla="*/ 31 w 1441"/>
                <a:gd name="T11" fmla="*/ 36 h 462"/>
                <a:gd name="T12" fmla="*/ 17 w 1441"/>
                <a:gd name="T13" fmla="*/ 36 h 462"/>
                <a:gd name="T14" fmla="*/ 17 w 1441"/>
                <a:gd name="T15" fmla="*/ 26 h 462"/>
                <a:gd name="T16" fmla="*/ 0 w 1441"/>
                <a:gd name="T17" fmla="*/ 26 h 462"/>
                <a:gd name="T18" fmla="*/ 1 w 1441"/>
                <a:gd name="T19" fmla="*/ 0 h 462"/>
                <a:gd name="T20" fmla="*/ 1440 w 1441"/>
                <a:gd name="T21" fmla="*/ 0 h 462"/>
                <a:gd name="T22" fmla="*/ 1439 w 1441"/>
                <a:gd name="T23" fmla="*/ 26 h 462"/>
                <a:gd name="T24" fmla="*/ 1425 w 1441"/>
                <a:gd name="T25" fmla="*/ 26 h 462"/>
                <a:gd name="T26" fmla="*/ 1425 w 1441"/>
                <a:gd name="T27" fmla="*/ 36 h 462"/>
                <a:gd name="T28" fmla="*/ 1408 w 1441"/>
                <a:gd name="T29" fmla="*/ 36 h 462"/>
                <a:gd name="T30" fmla="*/ 1409 w 1441"/>
                <a:gd name="T31" fmla="*/ 62 h 462"/>
                <a:gd name="T32" fmla="*/ 1386 w 1441"/>
                <a:gd name="T33" fmla="*/ 62 h 462"/>
                <a:gd name="T34" fmla="*/ 1386 w 1441"/>
                <a:gd name="T35" fmla="*/ 461 h 462"/>
                <a:gd name="T36" fmla="*/ 1356 w 1441"/>
                <a:gd name="T37" fmla="*/ 461 h 462"/>
                <a:gd name="T38" fmla="*/ 1356 w 1441"/>
                <a:gd name="T39" fmla="*/ 60 h 462"/>
                <a:gd name="T40" fmla="*/ 1345 w 1441"/>
                <a:gd name="T41" fmla="*/ 60 h 462"/>
                <a:gd name="T42" fmla="*/ 1345 w 1441"/>
                <a:gd name="T43" fmla="*/ 458 h 462"/>
                <a:gd name="T44" fmla="*/ 1324 w 1441"/>
                <a:gd name="T45" fmla="*/ 458 h 462"/>
                <a:gd name="T46" fmla="*/ 1324 w 1441"/>
                <a:gd name="T47" fmla="*/ 62 h 462"/>
                <a:gd name="T48" fmla="*/ 116 w 1441"/>
                <a:gd name="T49" fmla="*/ 62 h 462"/>
                <a:gd name="T50" fmla="*/ 115 w 1441"/>
                <a:gd name="T51" fmla="*/ 461 h 462"/>
                <a:gd name="T52" fmla="*/ 94 w 1441"/>
                <a:gd name="T53" fmla="*/ 461 h 462"/>
                <a:gd name="T54" fmla="*/ 95 w 1441"/>
                <a:gd name="T55" fmla="*/ 64 h 462"/>
                <a:gd name="T56" fmla="*/ 81 w 1441"/>
                <a:gd name="T57" fmla="*/ 60 h 4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1"/>
                <a:gd name="T88" fmla="*/ 0 h 462"/>
                <a:gd name="T89" fmla="*/ 1441 w 1441"/>
                <a:gd name="T90" fmla="*/ 462 h 4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1" h="462">
                  <a:moveTo>
                    <a:pt x="81" y="60"/>
                  </a:moveTo>
                  <a:lnTo>
                    <a:pt x="80" y="461"/>
                  </a:lnTo>
                  <a:lnTo>
                    <a:pt x="49" y="461"/>
                  </a:lnTo>
                  <a:lnTo>
                    <a:pt x="50" y="65"/>
                  </a:lnTo>
                  <a:lnTo>
                    <a:pt x="32" y="65"/>
                  </a:lnTo>
                  <a:lnTo>
                    <a:pt x="31" y="36"/>
                  </a:lnTo>
                  <a:lnTo>
                    <a:pt x="17" y="36"/>
                  </a:lnTo>
                  <a:lnTo>
                    <a:pt x="17" y="26"/>
                  </a:lnTo>
                  <a:lnTo>
                    <a:pt x="0" y="26"/>
                  </a:lnTo>
                  <a:lnTo>
                    <a:pt x="1" y="0"/>
                  </a:lnTo>
                  <a:lnTo>
                    <a:pt x="1440" y="0"/>
                  </a:lnTo>
                  <a:lnTo>
                    <a:pt x="1439" y="26"/>
                  </a:lnTo>
                  <a:lnTo>
                    <a:pt x="1425" y="26"/>
                  </a:lnTo>
                  <a:lnTo>
                    <a:pt x="1425" y="36"/>
                  </a:lnTo>
                  <a:lnTo>
                    <a:pt x="1408" y="36"/>
                  </a:lnTo>
                  <a:lnTo>
                    <a:pt x="1409" y="62"/>
                  </a:lnTo>
                  <a:lnTo>
                    <a:pt x="1386" y="62"/>
                  </a:lnTo>
                  <a:lnTo>
                    <a:pt x="1386" y="461"/>
                  </a:lnTo>
                  <a:lnTo>
                    <a:pt x="1356" y="461"/>
                  </a:lnTo>
                  <a:lnTo>
                    <a:pt x="1356" y="60"/>
                  </a:lnTo>
                  <a:lnTo>
                    <a:pt x="1345" y="60"/>
                  </a:lnTo>
                  <a:lnTo>
                    <a:pt x="1345" y="458"/>
                  </a:lnTo>
                  <a:lnTo>
                    <a:pt x="1324" y="458"/>
                  </a:lnTo>
                  <a:lnTo>
                    <a:pt x="1324" y="62"/>
                  </a:lnTo>
                  <a:lnTo>
                    <a:pt x="116" y="62"/>
                  </a:lnTo>
                  <a:lnTo>
                    <a:pt x="115" y="461"/>
                  </a:lnTo>
                  <a:lnTo>
                    <a:pt x="94" y="461"/>
                  </a:lnTo>
                  <a:lnTo>
                    <a:pt x="95" y="64"/>
                  </a:lnTo>
                  <a:lnTo>
                    <a:pt x="81" y="60"/>
                  </a:lnTo>
                  <a:close/>
                </a:path>
              </a:pathLst>
            </a:custGeom>
            <a:solidFill>
              <a:srgbClr val="444444"/>
            </a:solidFill>
            <a:ln w="3175">
              <a:noFill/>
              <a:round/>
              <a:headEnd/>
              <a:tailEnd/>
            </a:ln>
          </p:spPr>
          <p:txBody>
            <a:bodyPr wrap="none" anchor="ctr">
              <a:spAutoFit/>
            </a:bodyPr>
            <a:lstStyle/>
            <a:p>
              <a:endParaRPr lang="zh-CN" altLang="en-US"/>
            </a:p>
          </p:txBody>
        </p:sp>
        <p:grpSp>
          <p:nvGrpSpPr>
            <p:cNvPr id="40966" name="Group 17"/>
            <p:cNvGrpSpPr>
              <a:grpSpLocks/>
            </p:cNvGrpSpPr>
            <p:nvPr/>
          </p:nvGrpSpPr>
          <p:grpSpPr bwMode="auto">
            <a:xfrm>
              <a:off x="3558" y="2461"/>
              <a:ext cx="374" cy="929"/>
              <a:chOff x="3558" y="2461"/>
              <a:chExt cx="374" cy="929"/>
            </a:xfrm>
          </p:grpSpPr>
          <p:sp>
            <p:nvSpPr>
              <p:cNvPr id="40967" name="Freeform 18"/>
              <p:cNvSpPr>
                <a:spLocks/>
              </p:cNvSpPr>
              <p:nvPr/>
            </p:nvSpPr>
            <p:spPr bwMode="auto">
              <a:xfrm>
                <a:off x="3636" y="2461"/>
                <a:ext cx="147" cy="155"/>
              </a:xfrm>
              <a:custGeom>
                <a:avLst/>
                <a:gdLst>
                  <a:gd name="T0" fmla="*/ 104 w 147"/>
                  <a:gd name="T1" fmla="*/ 149 h 155"/>
                  <a:gd name="T2" fmla="*/ 146 w 147"/>
                  <a:gd name="T3" fmla="*/ 113 h 155"/>
                  <a:gd name="T4" fmla="*/ 136 w 147"/>
                  <a:gd name="T5" fmla="*/ 93 h 155"/>
                  <a:gd name="T6" fmla="*/ 136 w 147"/>
                  <a:gd name="T7" fmla="*/ 82 h 155"/>
                  <a:gd name="T8" fmla="*/ 141 w 147"/>
                  <a:gd name="T9" fmla="*/ 67 h 155"/>
                  <a:gd name="T10" fmla="*/ 141 w 147"/>
                  <a:gd name="T11" fmla="*/ 62 h 155"/>
                  <a:gd name="T12" fmla="*/ 136 w 147"/>
                  <a:gd name="T13" fmla="*/ 52 h 155"/>
                  <a:gd name="T14" fmla="*/ 125 w 147"/>
                  <a:gd name="T15" fmla="*/ 46 h 155"/>
                  <a:gd name="T16" fmla="*/ 125 w 147"/>
                  <a:gd name="T17" fmla="*/ 36 h 155"/>
                  <a:gd name="T18" fmla="*/ 120 w 147"/>
                  <a:gd name="T19" fmla="*/ 26 h 155"/>
                  <a:gd name="T20" fmla="*/ 115 w 147"/>
                  <a:gd name="T21" fmla="*/ 21 h 155"/>
                  <a:gd name="T22" fmla="*/ 110 w 147"/>
                  <a:gd name="T23" fmla="*/ 21 h 155"/>
                  <a:gd name="T24" fmla="*/ 110 w 147"/>
                  <a:gd name="T25" fmla="*/ 10 h 155"/>
                  <a:gd name="T26" fmla="*/ 104 w 147"/>
                  <a:gd name="T27" fmla="*/ 5 h 155"/>
                  <a:gd name="T28" fmla="*/ 104 w 147"/>
                  <a:gd name="T29" fmla="*/ 5 h 155"/>
                  <a:gd name="T30" fmla="*/ 104 w 147"/>
                  <a:gd name="T31" fmla="*/ 5 h 155"/>
                  <a:gd name="T32" fmla="*/ 99 w 147"/>
                  <a:gd name="T33" fmla="*/ 0 h 155"/>
                  <a:gd name="T34" fmla="*/ 89 w 147"/>
                  <a:gd name="T35" fmla="*/ 5 h 155"/>
                  <a:gd name="T36" fmla="*/ 84 w 147"/>
                  <a:gd name="T37" fmla="*/ 5 h 155"/>
                  <a:gd name="T38" fmla="*/ 78 w 147"/>
                  <a:gd name="T39" fmla="*/ 5 h 155"/>
                  <a:gd name="T40" fmla="*/ 73 w 147"/>
                  <a:gd name="T41" fmla="*/ 0 h 155"/>
                  <a:gd name="T42" fmla="*/ 63 w 147"/>
                  <a:gd name="T43" fmla="*/ 5 h 155"/>
                  <a:gd name="T44" fmla="*/ 52 w 147"/>
                  <a:gd name="T45" fmla="*/ 10 h 155"/>
                  <a:gd name="T46" fmla="*/ 37 w 147"/>
                  <a:gd name="T47" fmla="*/ 10 h 155"/>
                  <a:gd name="T48" fmla="*/ 21 w 147"/>
                  <a:gd name="T49" fmla="*/ 16 h 155"/>
                  <a:gd name="T50" fmla="*/ 21 w 147"/>
                  <a:gd name="T51" fmla="*/ 16 h 155"/>
                  <a:gd name="T52" fmla="*/ 16 w 147"/>
                  <a:gd name="T53" fmla="*/ 21 h 155"/>
                  <a:gd name="T54" fmla="*/ 16 w 147"/>
                  <a:gd name="T55" fmla="*/ 26 h 155"/>
                  <a:gd name="T56" fmla="*/ 16 w 147"/>
                  <a:gd name="T57" fmla="*/ 31 h 155"/>
                  <a:gd name="T58" fmla="*/ 0 w 147"/>
                  <a:gd name="T59" fmla="*/ 46 h 155"/>
                  <a:gd name="T60" fmla="*/ 0 w 147"/>
                  <a:gd name="T61" fmla="*/ 62 h 155"/>
                  <a:gd name="T62" fmla="*/ 0 w 147"/>
                  <a:gd name="T63" fmla="*/ 67 h 155"/>
                  <a:gd name="T64" fmla="*/ 0 w 147"/>
                  <a:gd name="T65" fmla="*/ 72 h 155"/>
                  <a:gd name="T66" fmla="*/ 5 w 147"/>
                  <a:gd name="T67" fmla="*/ 72 h 155"/>
                  <a:gd name="T68" fmla="*/ 5 w 147"/>
                  <a:gd name="T69" fmla="*/ 82 h 155"/>
                  <a:gd name="T70" fmla="*/ 5 w 147"/>
                  <a:gd name="T71" fmla="*/ 88 h 155"/>
                  <a:gd name="T72" fmla="*/ 11 w 147"/>
                  <a:gd name="T73" fmla="*/ 93 h 155"/>
                  <a:gd name="T74" fmla="*/ 21 w 147"/>
                  <a:gd name="T75" fmla="*/ 98 h 155"/>
                  <a:gd name="T76" fmla="*/ 21 w 147"/>
                  <a:gd name="T77" fmla="*/ 98 h 155"/>
                  <a:gd name="T78" fmla="*/ 21 w 147"/>
                  <a:gd name="T79" fmla="*/ 103 h 155"/>
                  <a:gd name="T80" fmla="*/ 21 w 147"/>
                  <a:gd name="T81" fmla="*/ 134 h 155"/>
                  <a:gd name="T82" fmla="*/ 26 w 147"/>
                  <a:gd name="T83" fmla="*/ 134 h 155"/>
                  <a:gd name="T84" fmla="*/ 42 w 147"/>
                  <a:gd name="T85" fmla="*/ 129 h 155"/>
                  <a:gd name="T86" fmla="*/ 42 w 147"/>
                  <a:gd name="T87" fmla="*/ 134 h 155"/>
                  <a:gd name="T88" fmla="*/ 57 w 147"/>
                  <a:gd name="T89" fmla="*/ 134 h 155"/>
                  <a:gd name="T90" fmla="*/ 47 w 147"/>
                  <a:gd name="T91" fmla="*/ 144 h 155"/>
                  <a:gd name="T92" fmla="*/ 63 w 147"/>
                  <a:gd name="T93" fmla="*/ 144 h 155"/>
                  <a:gd name="T94" fmla="*/ 63 w 147"/>
                  <a:gd name="T95" fmla="*/ 149 h 155"/>
                  <a:gd name="T96" fmla="*/ 63 w 147"/>
                  <a:gd name="T97" fmla="*/ 149 h 155"/>
                  <a:gd name="T98" fmla="*/ 73 w 147"/>
                  <a:gd name="T99" fmla="*/ 154 h 155"/>
                  <a:gd name="T100" fmla="*/ 84 w 147"/>
                  <a:gd name="T101" fmla="*/ 149 h 155"/>
                  <a:gd name="T102" fmla="*/ 99 w 147"/>
                  <a:gd name="T103" fmla="*/ 139 h 155"/>
                  <a:gd name="T104" fmla="*/ 104 w 147"/>
                  <a:gd name="T105" fmla="*/ 144 h 155"/>
                  <a:gd name="T106" fmla="*/ 104 w 147"/>
                  <a:gd name="T107" fmla="*/ 149 h 155"/>
                  <a:gd name="T108" fmla="*/ 104 w 147"/>
                  <a:gd name="T109" fmla="*/ 149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7"/>
                  <a:gd name="T166" fmla="*/ 0 h 155"/>
                  <a:gd name="T167" fmla="*/ 147 w 147"/>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7" h="155">
                    <a:moveTo>
                      <a:pt x="104" y="149"/>
                    </a:moveTo>
                    <a:lnTo>
                      <a:pt x="146" y="113"/>
                    </a:lnTo>
                    <a:lnTo>
                      <a:pt x="136" y="93"/>
                    </a:lnTo>
                    <a:lnTo>
                      <a:pt x="136" y="82"/>
                    </a:lnTo>
                    <a:lnTo>
                      <a:pt x="141" y="67"/>
                    </a:lnTo>
                    <a:lnTo>
                      <a:pt x="141" y="62"/>
                    </a:lnTo>
                    <a:lnTo>
                      <a:pt x="136" y="52"/>
                    </a:lnTo>
                    <a:lnTo>
                      <a:pt x="125" y="46"/>
                    </a:lnTo>
                    <a:lnTo>
                      <a:pt x="125" y="36"/>
                    </a:lnTo>
                    <a:lnTo>
                      <a:pt x="120" y="26"/>
                    </a:lnTo>
                    <a:lnTo>
                      <a:pt x="115" y="21"/>
                    </a:lnTo>
                    <a:lnTo>
                      <a:pt x="110" y="21"/>
                    </a:lnTo>
                    <a:lnTo>
                      <a:pt x="110" y="10"/>
                    </a:lnTo>
                    <a:lnTo>
                      <a:pt x="104" y="5"/>
                    </a:lnTo>
                    <a:lnTo>
                      <a:pt x="99" y="0"/>
                    </a:lnTo>
                    <a:lnTo>
                      <a:pt x="89" y="5"/>
                    </a:lnTo>
                    <a:lnTo>
                      <a:pt x="84" y="5"/>
                    </a:lnTo>
                    <a:lnTo>
                      <a:pt x="78" y="5"/>
                    </a:lnTo>
                    <a:lnTo>
                      <a:pt x="73" y="0"/>
                    </a:lnTo>
                    <a:lnTo>
                      <a:pt x="63" y="5"/>
                    </a:lnTo>
                    <a:lnTo>
                      <a:pt x="52" y="10"/>
                    </a:lnTo>
                    <a:lnTo>
                      <a:pt x="37" y="10"/>
                    </a:lnTo>
                    <a:lnTo>
                      <a:pt x="21" y="16"/>
                    </a:lnTo>
                    <a:lnTo>
                      <a:pt x="16" y="21"/>
                    </a:lnTo>
                    <a:lnTo>
                      <a:pt x="16" y="26"/>
                    </a:lnTo>
                    <a:lnTo>
                      <a:pt x="16" y="31"/>
                    </a:lnTo>
                    <a:lnTo>
                      <a:pt x="0" y="46"/>
                    </a:lnTo>
                    <a:lnTo>
                      <a:pt x="0" y="62"/>
                    </a:lnTo>
                    <a:lnTo>
                      <a:pt x="0" y="67"/>
                    </a:lnTo>
                    <a:lnTo>
                      <a:pt x="0" y="72"/>
                    </a:lnTo>
                    <a:lnTo>
                      <a:pt x="5" y="72"/>
                    </a:lnTo>
                    <a:lnTo>
                      <a:pt x="5" y="82"/>
                    </a:lnTo>
                    <a:lnTo>
                      <a:pt x="5" y="88"/>
                    </a:lnTo>
                    <a:lnTo>
                      <a:pt x="11" y="93"/>
                    </a:lnTo>
                    <a:lnTo>
                      <a:pt x="21" y="98"/>
                    </a:lnTo>
                    <a:lnTo>
                      <a:pt x="21" y="103"/>
                    </a:lnTo>
                    <a:lnTo>
                      <a:pt x="21" y="134"/>
                    </a:lnTo>
                    <a:lnTo>
                      <a:pt x="26" y="134"/>
                    </a:lnTo>
                    <a:lnTo>
                      <a:pt x="42" y="129"/>
                    </a:lnTo>
                    <a:lnTo>
                      <a:pt x="42" y="134"/>
                    </a:lnTo>
                    <a:lnTo>
                      <a:pt x="57" y="134"/>
                    </a:lnTo>
                    <a:lnTo>
                      <a:pt x="47" y="144"/>
                    </a:lnTo>
                    <a:lnTo>
                      <a:pt x="63" y="144"/>
                    </a:lnTo>
                    <a:lnTo>
                      <a:pt x="63" y="149"/>
                    </a:lnTo>
                    <a:lnTo>
                      <a:pt x="73" y="154"/>
                    </a:lnTo>
                    <a:lnTo>
                      <a:pt x="84" y="149"/>
                    </a:lnTo>
                    <a:lnTo>
                      <a:pt x="99" y="139"/>
                    </a:lnTo>
                    <a:lnTo>
                      <a:pt x="104" y="144"/>
                    </a:lnTo>
                    <a:lnTo>
                      <a:pt x="104" y="149"/>
                    </a:lnTo>
                    <a:close/>
                  </a:path>
                </a:pathLst>
              </a:custGeom>
              <a:solidFill>
                <a:srgbClr val="777777"/>
              </a:solidFill>
              <a:ln w="3175">
                <a:noFill/>
                <a:round/>
                <a:headEnd/>
                <a:tailEnd/>
              </a:ln>
            </p:spPr>
            <p:txBody>
              <a:bodyPr wrap="none" anchor="ctr">
                <a:spAutoFit/>
              </a:bodyPr>
              <a:lstStyle/>
              <a:p>
                <a:endParaRPr lang="zh-CN" altLang="en-US"/>
              </a:p>
            </p:txBody>
          </p:sp>
          <p:sp>
            <p:nvSpPr>
              <p:cNvPr id="40968" name="Freeform 19"/>
              <p:cNvSpPr>
                <a:spLocks/>
              </p:cNvSpPr>
              <p:nvPr/>
            </p:nvSpPr>
            <p:spPr bwMode="auto">
              <a:xfrm>
                <a:off x="3636" y="2621"/>
                <a:ext cx="69" cy="73"/>
              </a:xfrm>
              <a:custGeom>
                <a:avLst/>
                <a:gdLst>
                  <a:gd name="T0" fmla="*/ 37 w 69"/>
                  <a:gd name="T1" fmla="*/ 72 h 73"/>
                  <a:gd name="T2" fmla="*/ 42 w 69"/>
                  <a:gd name="T3" fmla="*/ 61 h 73"/>
                  <a:gd name="T4" fmla="*/ 47 w 69"/>
                  <a:gd name="T5" fmla="*/ 51 h 73"/>
                  <a:gd name="T6" fmla="*/ 52 w 69"/>
                  <a:gd name="T7" fmla="*/ 51 h 73"/>
                  <a:gd name="T8" fmla="*/ 57 w 69"/>
                  <a:gd name="T9" fmla="*/ 46 h 73"/>
                  <a:gd name="T10" fmla="*/ 26 w 69"/>
                  <a:gd name="T11" fmla="*/ 25 h 73"/>
                  <a:gd name="T12" fmla="*/ 42 w 69"/>
                  <a:gd name="T13" fmla="*/ 10 h 73"/>
                  <a:gd name="T14" fmla="*/ 37 w 69"/>
                  <a:gd name="T15" fmla="*/ 30 h 73"/>
                  <a:gd name="T16" fmla="*/ 57 w 69"/>
                  <a:gd name="T17" fmla="*/ 46 h 73"/>
                  <a:gd name="T18" fmla="*/ 57 w 69"/>
                  <a:gd name="T19" fmla="*/ 36 h 73"/>
                  <a:gd name="T20" fmla="*/ 63 w 69"/>
                  <a:gd name="T21" fmla="*/ 25 h 73"/>
                  <a:gd name="T22" fmla="*/ 68 w 69"/>
                  <a:gd name="T23" fmla="*/ 10 h 73"/>
                  <a:gd name="T24" fmla="*/ 63 w 69"/>
                  <a:gd name="T25" fmla="*/ 10 h 73"/>
                  <a:gd name="T26" fmla="*/ 57 w 69"/>
                  <a:gd name="T27" fmla="*/ 10 h 73"/>
                  <a:gd name="T28" fmla="*/ 57 w 69"/>
                  <a:gd name="T29" fmla="*/ 10 h 73"/>
                  <a:gd name="T30" fmla="*/ 52 w 69"/>
                  <a:gd name="T31" fmla="*/ 5 h 73"/>
                  <a:gd name="T32" fmla="*/ 42 w 69"/>
                  <a:gd name="T33" fmla="*/ 0 h 73"/>
                  <a:gd name="T34" fmla="*/ 31 w 69"/>
                  <a:gd name="T35" fmla="*/ 0 h 73"/>
                  <a:gd name="T36" fmla="*/ 21 w 69"/>
                  <a:gd name="T37" fmla="*/ 5 h 73"/>
                  <a:gd name="T38" fmla="*/ 21 w 69"/>
                  <a:gd name="T39" fmla="*/ 10 h 73"/>
                  <a:gd name="T40" fmla="*/ 16 w 69"/>
                  <a:gd name="T41" fmla="*/ 10 h 73"/>
                  <a:gd name="T42" fmla="*/ 0 w 69"/>
                  <a:gd name="T43" fmla="*/ 36 h 73"/>
                  <a:gd name="T44" fmla="*/ 0 w 69"/>
                  <a:gd name="T45" fmla="*/ 72 h 73"/>
                  <a:gd name="T46" fmla="*/ 37 w 69"/>
                  <a:gd name="T47" fmla="*/ 72 h 73"/>
                  <a:gd name="T48" fmla="*/ 37 w 69"/>
                  <a:gd name="T49" fmla="*/ 72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73"/>
                  <a:gd name="T77" fmla="*/ 69 w 69"/>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73">
                    <a:moveTo>
                      <a:pt x="37" y="72"/>
                    </a:moveTo>
                    <a:lnTo>
                      <a:pt x="42" y="61"/>
                    </a:lnTo>
                    <a:lnTo>
                      <a:pt x="47" y="51"/>
                    </a:lnTo>
                    <a:lnTo>
                      <a:pt x="52" y="51"/>
                    </a:lnTo>
                    <a:lnTo>
                      <a:pt x="57" y="46"/>
                    </a:lnTo>
                    <a:lnTo>
                      <a:pt x="26" y="25"/>
                    </a:lnTo>
                    <a:lnTo>
                      <a:pt x="42" y="10"/>
                    </a:lnTo>
                    <a:lnTo>
                      <a:pt x="37" y="30"/>
                    </a:lnTo>
                    <a:lnTo>
                      <a:pt x="57" y="46"/>
                    </a:lnTo>
                    <a:lnTo>
                      <a:pt x="57" y="36"/>
                    </a:lnTo>
                    <a:lnTo>
                      <a:pt x="63" y="25"/>
                    </a:lnTo>
                    <a:lnTo>
                      <a:pt x="68" y="10"/>
                    </a:lnTo>
                    <a:lnTo>
                      <a:pt x="63" y="10"/>
                    </a:lnTo>
                    <a:lnTo>
                      <a:pt x="57" y="10"/>
                    </a:lnTo>
                    <a:lnTo>
                      <a:pt x="52" y="5"/>
                    </a:lnTo>
                    <a:lnTo>
                      <a:pt x="42" y="0"/>
                    </a:lnTo>
                    <a:lnTo>
                      <a:pt x="31" y="0"/>
                    </a:lnTo>
                    <a:lnTo>
                      <a:pt x="21" y="5"/>
                    </a:lnTo>
                    <a:lnTo>
                      <a:pt x="21" y="10"/>
                    </a:lnTo>
                    <a:lnTo>
                      <a:pt x="16" y="10"/>
                    </a:lnTo>
                    <a:lnTo>
                      <a:pt x="0" y="36"/>
                    </a:lnTo>
                    <a:lnTo>
                      <a:pt x="0" y="72"/>
                    </a:lnTo>
                    <a:lnTo>
                      <a:pt x="37" y="72"/>
                    </a:lnTo>
                    <a:close/>
                  </a:path>
                </a:pathLst>
              </a:custGeom>
              <a:solidFill>
                <a:srgbClr val="777777"/>
              </a:solidFill>
              <a:ln w="3175">
                <a:noFill/>
                <a:round/>
                <a:headEnd/>
                <a:tailEnd/>
              </a:ln>
            </p:spPr>
            <p:txBody>
              <a:bodyPr wrap="none" anchor="ctr">
                <a:spAutoFit/>
              </a:bodyPr>
              <a:lstStyle/>
              <a:p>
                <a:endParaRPr lang="zh-CN" altLang="en-US"/>
              </a:p>
            </p:txBody>
          </p:sp>
          <p:sp>
            <p:nvSpPr>
              <p:cNvPr id="40969" name="Freeform 20"/>
              <p:cNvSpPr>
                <a:spLocks/>
              </p:cNvSpPr>
              <p:nvPr/>
            </p:nvSpPr>
            <p:spPr bwMode="auto">
              <a:xfrm>
                <a:off x="3576" y="2873"/>
                <a:ext cx="124" cy="60"/>
              </a:xfrm>
              <a:custGeom>
                <a:avLst/>
                <a:gdLst>
                  <a:gd name="T0" fmla="*/ 102 w 124"/>
                  <a:gd name="T1" fmla="*/ 15 h 60"/>
                  <a:gd name="T2" fmla="*/ 73 w 124"/>
                  <a:gd name="T3" fmla="*/ 0 h 60"/>
                  <a:gd name="T4" fmla="*/ 60 w 124"/>
                  <a:gd name="T5" fmla="*/ 25 h 60"/>
                  <a:gd name="T6" fmla="*/ 39 w 124"/>
                  <a:gd name="T7" fmla="*/ 46 h 60"/>
                  <a:gd name="T8" fmla="*/ 0 w 124"/>
                  <a:gd name="T9" fmla="*/ 46 h 60"/>
                  <a:gd name="T10" fmla="*/ 0 w 124"/>
                  <a:gd name="T11" fmla="*/ 56 h 60"/>
                  <a:gd name="T12" fmla="*/ 60 w 124"/>
                  <a:gd name="T13" fmla="*/ 56 h 60"/>
                  <a:gd name="T14" fmla="*/ 78 w 124"/>
                  <a:gd name="T15" fmla="*/ 43 h 60"/>
                  <a:gd name="T16" fmla="*/ 94 w 124"/>
                  <a:gd name="T17" fmla="*/ 56 h 60"/>
                  <a:gd name="T18" fmla="*/ 120 w 124"/>
                  <a:gd name="T19" fmla="*/ 59 h 60"/>
                  <a:gd name="T20" fmla="*/ 123 w 124"/>
                  <a:gd name="T21" fmla="*/ 46 h 60"/>
                  <a:gd name="T22" fmla="*/ 102 w 124"/>
                  <a:gd name="T23" fmla="*/ 41 h 60"/>
                  <a:gd name="T24" fmla="*/ 102 w 124"/>
                  <a:gd name="T25" fmla="*/ 15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60"/>
                  <a:gd name="T41" fmla="*/ 124 w 124"/>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60">
                    <a:moveTo>
                      <a:pt x="102" y="15"/>
                    </a:moveTo>
                    <a:lnTo>
                      <a:pt x="73" y="0"/>
                    </a:lnTo>
                    <a:lnTo>
                      <a:pt x="60" y="25"/>
                    </a:lnTo>
                    <a:lnTo>
                      <a:pt x="39" y="46"/>
                    </a:lnTo>
                    <a:lnTo>
                      <a:pt x="0" y="46"/>
                    </a:lnTo>
                    <a:lnTo>
                      <a:pt x="0" y="56"/>
                    </a:lnTo>
                    <a:lnTo>
                      <a:pt x="60" y="56"/>
                    </a:lnTo>
                    <a:lnTo>
                      <a:pt x="78" y="43"/>
                    </a:lnTo>
                    <a:lnTo>
                      <a:pt x="94" y="56"/>
                    </a:lnTo>
                    <a:lnTo>
                      <a:pt x="120" y="59"/>
                    </a:lnTo>
                    <a:lnTo>
                      <a:pt x="123" y="46"/>
                    </a:lnTo>
                    <a:lnTo>
                      <a:pt x="102" y="41"/>
                    </a:lnTo>
                    <a:lnTo>
                      <a:pt x="102" y="15"/>
                    </a:lnTo>
                    <a:close/>
                  </a:path>
                </a:pathLst>
              </a:custGeom>
              <a:solidFill>
                <a:srgbClr val="777777"/>
              </a:solidFill>
              <a:ln w="3175">
                <a:noFill/>
                <a:round/>
                <a:headEnd/>
                <a:tailEnd/>
              </a:ln>
            </p:spPr>
            <p:txBody>
              <a:bodyPr wrap="none" anchor="ctr">
                <a:spAutoFit/>
              </a:bodyPr>
              <a:lstStyle/>
              <a:p>
                <a:endParaRPr lang="zh-CN" altLang="en-US"/>
              </a:p>
            </p:txBody>
          </p:sp>
          <p:sp>
            <p:nvSpPr>
              <p:cNvPr id="40970" name="Freeform 21"/>
              <p:cNvSpPr>
                <a:spLocks/>
              </p:cNvSpPr>
              <p:nvPr/>
            </p:nvSpPr>
            <p:spPr bwMode="auto">
              <a:xfrm>
                <a:off x="3558" y="2592"/>
                <a:ext cx="374" cy="798"/>
              </a:xfrm>
              <a:custGeom>
                <a:avLst/>
                <a:gdLst>
                  <a:gd name="T0" fmla="*/ 373 w 374"/>
                  <a:gd name="T1" fmla="*/ 342 h 798"/>
                  <a:gd name="T2" fmla="*/ 347 w 374"/>
                  <a:gd name="T3" fmla="*/ 538 h 798"/>
                  <a:gd name="T4" fmla="*/ 308 w 374"/>
                  <a:gd name="T5" fmla="*/ 761 h 798"/>
                  <a:gd name="T6" fmla="*/ 318 w 374"/>
                  <a:gd name="T7" fmla="*/ 767 h 798"/>
                  <a:gd name="T8" fmla="*/ 318 w 374"/>
                  <a:gd name="T9" fmla="*/ 797 h 798"/>
                  <a:gd name="T10" fmla="*/ 224 w 374"/>
                  <a:gd name="T11" fmla="*/ 797 h 798"/>
                  <a:gd name="T12" fmla="*/ 229 w 374"/>
                  <a:gd name="T13" fmla="*/ 779 h 798"/>
                  <a:gd name="T14" fmla="*/ 248 w 374"/>
                  <a:gd name="T15" fmla="*/ 756 h 798"/>
                  <a:gd name="T16" fmla="*/ 253 w 374"/>
                  <a:gd name="T17" fmla="*/ 700 h 798"/>
                  <a:gd name="T18" fmla="*/ 253 w 374"/>
                  <a:gd name="T19" fmla="*/ 589 h 798"/>
                  <a:gd name="T20" fmla="*/ 250 w 374"/>
                  <a:gd name="T21" fmla="*/ 435 h 798"/>
                  <a:gd name="T22" fmla="*/ 198 w 374"/>
                  <a:gd name="T23" fmla="*/ 558 h 798"/>
                  <a:gd name="T24" fmla="*/ 175 w 374"/>
                  <a:gd name="T25" fmla="*/ 641 h 798"/>
                  <a:gd name="T26" fmla="*/ 167 w 374"/>
                  <a:gd name="T27" fmla="*/ 659 h 798"/>
                  <a:gd name="T28" fmla="*/ 151 w 374"/>
                  <a:gd name="T29" fmla="*/ 769 h 798"/>
                  <a:gd name="T30" fmla="*/ 141 w 374"/>
                  <a:gd name="T31" fmla="*/ 777 h 798"/>
                  <a:gd name="T32" fmla="*/ 141 w 374"/>
                  <a:gd name="T33" fmla="*/ 797 h 798"/>
                  <a:gd name="T34" fmla="*/ 0 w 374"/>
                  <a:gd name="T35" fmla="*/ 797 h 798"/>
                  <a:gd name="T36" fmla="*/ 0 w 374"/>
                  <a:gd name="T37" fmla="*/ 785 h 798"/>
                  <a:gd name="T38" fmla="*/ 26 w 374"/>
                  <a:gd name="T39" fmla="*/ 774 h 798"/>
                  <a:gd name="T40" fmla="*/ 39 w 374"/>
                  <a:gd name="T41" fmla="*/ 774 h 798"/>
                  <a:gd name="T42" fmla="*/ 62 w 374"/>
                  <a:gd name="T43" fmla="*/ 761 h 798"/>
                  <a:gd name="T44" fmla="*/ 57 w 374"/>
                  <a:gd name="T45" fmla="*/ 741 h 798"/>
                  <a:gd name="T46" fmla="*/ 78 w 374"/>
                  <a:gd name="T47" fmla="*/ 723 h 798"/>
                  <a:gd name="T48" fmla="*/ 62 w 374"/>
                  <a:gd name="T49" fmla="*/ 695 h 798"/>
                  <a:gd name="T50" fmla="*/ 70 w 374"/>
                  <a:gd name="T51" fmla="*/ 684 h 798"/>
                  <a:gd name="T52" fmla="*/ 112 w 374"/>
                  <a:gd name="T53" fmla="*/ 615 h 798"/>
                  <a:gd name="T54" fmla="*/ 107 w 374"/>
                  <a:gd name="T55" fmla="*/ 576 h 798"/>
                  <a:gd name="T56" fmla="*/ 162 w 374"/>
                  <a:gd name="T57" fmla="*/ 394 h 798"/>
                  <a:gd name="T58" fmla="*/ 162 w 374"/>
                  <a:gd name="T59" fmla="*/ 332 h 798"/>
                  <a:gd name="T60" fmla="*/ 146 w 374"/>
                  <a:gd name="T61" fmla="*/ 288 h 798"/>
                  <a:gd name="T62" fmla="*/ 138 w 374"/>
                  <a:gd name="T63" fmla="*/ 299 h 798"/>
                  <a:gd name="T64" fmla="*/ 94 w 374"/>
                  <a:gd name="T65" fmla="*/ 265 h 798"/>
                  <a:gd name="T66" fmla="*/ 122 w 374"/>
                  <a:gd name="T67" fmla="*/ 229 h 798"/>
                  <a:gd name="T68" fmla="*/ 86 w 374"/>
                  <a:gd name="T69" fmla="*/ 170 h 798"/>
                  <a:gd name="T70" fmla="*/ 76 w 374"/>
                  <a:gd name="T71" fmla="*/ 108 h 798"/>
                  <a:gd name="T72" fmla="*/ 120 w 374"/>
                  <a:gd name="T73" fmla="*/ 108 h 798"/>
                  <a:gd name="T74" fmla="*/ 133 w 374"/>
                  <a:gd name="T75" fmla="*/ 129 h 798"/>
                  <a:gd name="T76" fmla="*/ 143 w 374"/>
                  <a:gd name="T77" fmla="*/ 75 h 798"/>
                  <a:gd name="T78" fmla="*/ 156 w 374"/>
                  <a:gd name="T79" fmla="*/ 62 h 798"/>
                  <a:gd name="T80" fmla="*/ 162 w 374"/>
                  <a:gd name="T81" fmla="*/ 31 h 798"/>
                  <a:gd name="T82" fmla="*/ 180 w 374"/>
                  <a:gd name="T83" fmla="*/ 52 h 798"/>
                  <a:gd name="T84" fmla="*/ 162 w 374"/>
                  <a:gd name="T85" fmla="*/ 59 h 798"/>
                  <a:gd name="T86" fmla="*/ 164 w 374"/>
                  <a:gd name="T87" fmla="*/ 119 h 798"/>
                  <a:gd name="T88" fmla="*/ 229 w 374"/>
                  <a:gd name="T89" fmla="*/ 0 h 798"/>
                  <a:gd name="T90" fmla="*/ 248 w 374"/>
                  <a:gd name="T91" fmla="*/ 11 h 798"/>
                  <a:gd name="T92" fmla="*/ 266 w 374"/>
                  <a:gd name="T93" fmla="*/ 8 h 798"/>
                  <a:gd name="T94" fmla="*/ 279 w 374"/>
                  <a:gd name="T95" fmla="*/ 11 h 798"/>
                  <a:gd name="T96" fmla="*/ 297 w 374"/>
                  <a:gd name="T97" fmla="*/ 67 h 798"/>
                  <a:gd name="T98" fmla="*/ 300 w 374"/>
                  <a:gd name="T99" fmla="*/ 147 h 798"/>
                  <a:gd name="T100" fmla="*/ 302 w 374"/>
                  <a:gd name="T101" fmla="*/ 227 h 798"/>
                  <a:gd name="T102" fmla="*/ 373 w 374"/>
                  <a:gd name="T103" fmla="*/ 340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74"/>
                  <a:gd name="T157" fmla="*/ 0 h 798"/>
                  <a:gd name="T158" fmla="*/ 374 w 37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74" h="798">
                    <a:moveTo>
                      <a:pt x="373" y="342"/>
                    </a:moveTo>
                    <a:lnTo>
                      <a:pt x="347" y="538"/>
                    </a:lnTo>
                    <a:lnTo>
                      <a:pt x="308" y="761"/>
                    </a:lnTo>
                    <a:lnTo>
                      <a:pt x="318" y="767"/>
                    </a:lnTo>
                    <a:lnTo>
                      <a:pt x="318" y="797"/>
                    </a:lnTo>
                    <a:lnTo>
                      <a:pt x="224" y="797"/>
                    </a:lnTo>
                    <a:lnTo>
                      <a:pt x="229" y="779"/>
                    </a:lnTo>
                    <a:lnTo>
                      <a:pt x="248" y="756"/>
                    </a:lnTo>
                    <a:lnTo>
                      <a:pt x="253" y="700"/>
                    </a:lnTo>
                    <a:lnTo>
                      <a:pt x="253" y="589"/>
                    </a:lnTo>
                    <a:lnTo>
                      <a:pt x="250" y="435"/>
                    </a:lnTo>
                    <a:lnTo>
                      <a:pt x="198" y="558"/>
                    </a:lnTo>
                    <a:lnTo>
                      <a:pt x="175" y="641"/>
                    </a:lnTo>
                    <a:lnTo>
                      <a:pt x="167" y="659"/>
                    </a:lnTo>
                    <a:lnTo>
                      <a:pt x="151" y="769"/>
                    </a:lnTo>
                    <a:lnTo>
                      <a:pt x="141" y="777"/>
                    </a:lnTo>
                    <a:lnTo>
                      <a:pt x="141" y="797"/>
                    </a:lnTo>
                    <a:lnTo>
                      <a:pt x="0" y="797"/>
                    </a:lnTo>
                    <a:lnTo>
                      <a:pt x="0" y="785"/>
                    </a:lnTo>
                    <a:lnTo>
                      <a:pt x="26" y="774"/>
                    </a:lnTo>
                    <a:lnTo>
                      <a:pt x="39" y="774"/>
                    </a:lnTo>
                    <a:lnTo>
                      <a:pt x="62" y="761"/>
                    </a:lnTo>
                    <a:lnTo>
                      <a:pt x="57" y="741"/>
                    </a:lnTo>
                    <a:lnTo>
                      <a:pt x="78" y="723"/>
                    </a:lnTo>
                    <a:lnTo>
                      <a:pt x="62" y="695"/>
                    </a:lnTo>
                    <a:lnTo>
                      <a:pt x="70" y="684"/>
                    </a:lnTo>
                    <a:lnTo>
                      <a:pt x="112" y="615"/>
                    </a:lnTo>
                    <a:lnTo>
                      <a:pt x="107" y="576"/>
                    </a:lnTo>
                    <a:lnTo>
                      <a:pt x="162" y="394"/>
                    </a:lnTo>
                    <a:lnTo>
                      <a:pt x="162" y="332"/>
                    </a:lnTo>
                    <a:lnTo>
                      <a:pt x="146" y="288"/>
                    </a:lnTo>
                    <a:lnTo>
                      <a:pt x="138" y="299"/>
                    </a:lnTo>
                    <a:lnTo>
                      <a:pt x="94" y="265"/>
                    </a:lnTo>
                    <a:lnTo>
                      <a:pt x="122" y="229"/>
                    </a:lnTo>
                    <a:lnTo>
                      <a:pt x="86" y="170"/>
                    </a:lnTo>
                    <a:lnTo>
                      <a:pt x="76" y="108"/>
                    </a:lnTo>
                    <a:lnTo>
                      <a:pt x="120" y="108"/>
                    </a:lnTo>
                    <a:lnTo>
                      <a:pt x="133" y="129"/>
                    </a:lnTo>
                    <a:lnTo>
                      <a:pt x="143" y="75"/>
                    </a:lnTo>
                    <a:lnTo>
                      <a:pt x="156" y="62"/>
                    </a:lnTo>
                    <a:lnTo>
                      <a:pt x="162" y="31"/>
                    </a:lnTo>
                    <a:lnTo>
                      <a:pt x="180" y="52"/>
                    </a:lnTo>
                    <a:lnTo>
                      <a:pt x="162" y="59"/>
                    </a:lnTo>
                    <a:lnTo>
                      <a:pt x="164" y="119"/>
                    </a:lnTo>
                    <a:lnTo>
                      <a:pt x="229" y="0"/>
                    </a:lnTo>
                    <a:lnTo>
                      <a:pt x="248" y="11"/>
                    </a:lnTo>
                    <a:lnTo>
                      <a:pt x="266" y="8"/>
                    </a:lnTo>
                    <a:lnTo>
                      <a:pt x="279" y="11"/>
                    </a:lnTo>
                    <a:lnTo>
                      <a:pt x="297" y="67"/>
                    </a:lnTo>
                    <a:lnTo>
                      <a:pt x="300" y="147"/>
                    </a:lnTo>
                    <a:lnTo>
                      <a:pt x="302" y="227"/>
                    </a:lnTo>
                    <a:lnTo>
                      <a:pt x="373" y="340"/>
                    </a:lnTo>
                  </a:path>
                </a:pathLst>
              </a:custGeom>
              <a:solidFill>
                <a:srgbClr val="777777"/>
              </a:solidFill>
              <a:ln w="3175">
                <a:noFill/>
                <a:round/>
                <a:headEnd/>
                <a:tailEnd/>
              </a:ln>
            </p:spPr>
            <p:txBody>
              <a:bodyPr wrap="none" anchor="ct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961"/>
                                        </p:tgtEl>
                                        <p:attrNameLst>
                                          <p:attrName>style.visibility</p:attrName>
                                        </p:attrNameLst>
                                      </p:cBhvr>
                                      <p:to>
                                        <p:strVal val="visible"/>
                                      </p:to>
                                    </p:set>
                                    <p:animEffect transition="in" filter="wipe(down)">
                                      <p:cBhvr>
                                        <p:cTn id="7" dur="580">
                                          <p:stCondLst>
                                            <p:cond delay="0"/>
                                          </p:stCondLst>
                                        </p:cTn>
                                        <p:tgtEl>
                                          <p:spTgt spid="40961"/>
                                        </p:tgtEl>
                                      </p:cBhvr>
                                    </p:animEffect>
                                    <p:anim calcmode="lin" valueType="num">
                                      <p:cBhvr>
                                        <p:cTn id="8" dur="1822" tmFilter="0,0; 0.14,0.36; 0.43,0.73; 0.71,0.91; 1.0,1.0">
                                          <p:stCondLst>
                                            <p:cond delay="0"/>
                                          </p:stCondLst>
                                        </p:cTn>
                                        <p:tgtEl>
                                          <p:spTgt spid="4096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6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6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6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61"/>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61"/>
                                        </p:tgtEl>
                                      </p:cBhvr>
                                      <p:to x="100000" y="60000"/>
                                    </p:animScale>
                                    <p:animScale>
                                      <p:cBhvr>
                                        <p:cTn id="14" dur="166" decel="50000">
                                          <p:stCondLst>
                                            <p:cond delay="676"/>
                                          </p:stCondLst>
                                        </p:cTn>
                                        <p:tgtEl>
                                          <p:spTgt spid="40961"/>
                                        </p:tgtEl>
                                      </p:cBhvr>
                                      <p:to x="100000" y="100000"/>
                                    </p:animScale>
                                    <p:animScale>
                                      <p:cBhvr>
                                        <p:cTn id="15" dur="26">
                                          <p:stCondLst>
                                            <p:cond delay="1312"/>
                                          </p:stCondLst>
                                        </p:cTn>
                                        <p:tgtEl>
                                          <p:spTgt spid="40961"/>
                                        </p:tgtEl>
                                      </p:cBhvr>
                                      <p:to x="100000" y="80000"/>
                                    </p:animScale>
                                    <p:animScale>
                                      <p:cBhvr>
                                        <p:cTn id="16" dur="166" decel="50000">
                                          <p:stCondLst>
                                            <p:cond delay="1338"/>
                                          </p:stCondLst>
                                        </p:cTn>
                                        <p:tgtEl>
                                          <p:spTgt spid="40961"/>
                                        </p:tgtEl>
                                      </p:cBhvr>
                                      <p:to x="100000" y="100000"/>
                                    </p:animScale>
                                    <p:animScale>
                                      <p:cBhvr>
                                        <p:cTn id="17" dur="26">
                                          <p:stCondLst>
                                            <p:cond delay="1642"/>
                                          </p:stCondLst>
                                        </p:cTn>
                                        <p:tgtEl>
                                          <p:spTgt spid="40961"/>
                                        </p:tgtEl>
                                      </p:cBhvr>
                                      <p:to x="100000" y="90000"/>
                                    </p:animScale>
                                    <p:animScale>
                                      <p:cBhvr>
                                        <p:cTn id="18" dur="166" decel="50000">
                                          <p:stCondLst>
                                            <p:cond delay="1668"/>
                                          </p:stCondLst>
                                        </p:cTn>
                                        <p:tgtEl>
                                          <p:spTgt spid="40961"/>
                                        </p:tgtEl>
                                      </p:cBhvr>
                                      <p:to x="100000" y="100000"/>
                                    </p:animScale>
                                    <p:animScale>
                                      <p:cBhvr>
                                        <p:cTn id="19" dur="26">
                                          <p:stCondLst>
                                            <p:cond delay="1808"/>
                                          </p:stCondLst>
                                        </p:cTn>
                                        <p:tgtEl>
                                          <p:spTgt spid="40961"/>
                                        </p:tgtEl>
                                      </p:cBhvr>
                                      <p:to x="100000" y="95000"/>
                                    </p:animScale>
                                    <p:animScale>
                                      <p:cBhvr>
                                        <p:cTn id="20" dur="166" decel="50000">
                                          <p:stCondLst>
                                            <p:cond delay="1834"/>
                                          </p:stCondLst>
                                        </p:cTn>
                                        <p:tgtEl>
                                          <p:spTgt spid="4096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2229" name="Rectangle 5"/>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1.</a:t>
            </a:r>
            <a:r>
              <a:rPr lang="zh-CN" altLang="en-US" smtClean="0">
                <a:effectLst/>
              </a:rPr>
              <a:t>上课会睡觉吗？</a:t>
            </a:r>
          </a:p>
        </p:txBody>
      </p:sp>
      <p:graphicFrame>
        <p:nvGraphicFramePr>
          <p:cNvPr id="52228" name="Object 4"/>
          <p:cNvGraphicFramePr>
            <a:graphicFrameLocks noGrp="1" noChangeAspect="1"/>
          </p:cNvGraphicFramePr>
          <p:nvPr>
            <p:ph idx="1"/>
          </p:nvPr>
        </p:nvGraphicFramePr>
        <p:xfrm>
          <a:off x="1042988" y="1608138"/>
          <a:ext cx="8101012" cy="4381500"/>
        </p:xfrm>
        <a:graphic>
          <a:graphicData uri="http://schemas.openxmlformats.org/presentationml/2006/ole">
            <mc:AlternateContent xmlns:mc="http://schemas.openxmlformats.org/markup-compatibility/2006">
              <mc:Choice xmlns:v="urn:schemas-microsoft-com:vml" Requires="v">
                <p:oleObj spid="_x0000_s52238" name="图表" r:id="rId3" imgW="4562551" imgH="2467051" progId="Excel.Sheet.8">
                  <p:embed/>
                </p:oleObj>
              </mc:Choice>
              <mc:Fallback>
                <p:oleObj name="图表" r:id="rId3" imgW="4562551" imgH="2467051"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08138"/>
                        <a:ext cx="8101012"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additive="base">
                                        <p:cTn id="7" dur="500" fill="hold"/>
                                        <p:tgtEl>
                                          <p:spTgt spid="52228"/>
                                        </p:tgtEl>
                                        <p:attrNameLst>
                                          <p:attrName>ppt_x</p:attrName>
                                        </p:attrNameLst>
                                      </p:cBhvr>
                                      <p:tavLst>
                                        <p:tav tm="0">
                                          <p:val>
                                            <p:strVal val="#ppt_x"/>
                                          </p:val>
                                        </p:tav>
                                        <p:tav tm="100000">
                                          <p:val>
                                            <p:strVal val="#ppt_x"/>
                                          </p:val>
                                        </p:tav>
                                      </p:tavLst>
                                    </p:anim>
                                    <p:anim calcmode="lin" valueType="num">
                                      <p:cBhvr additive="base">
                                        <p:cTn id="8"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277" name="Rectangle 5"/>
          <p:cNvSpPr>
            <a:spLocks noGrp="1"/>
          </p:cNvSpPr>
          <p:nvPr>
            <p:ph type="title"/>
          </p:nvPr>
        </p:nvSpPr>
        <p:spPr bwMode="auto"/>
        <p:txBody>
          <a:bodyPr vert="horz" wrap="square" lIns="91440" tIns="45720" rIns="91440" bIns="45720" numCol="1" anchorCtr="0" compatLnSpc="1">
            <a:prstTxWarp prst="textNoShape">
              <a:avLst/>
            </a:prstTxWarp>
            <a:normAutofit fontScale="90000"/>
          </a:bodyPr>
          <a:lstStyle/>
          <a:p>
            <a:pPr>
              <a:defRPr/>
            </a:pPr>
            <a:r>
              <a:rPr lang="en-US" altLang="zh-CN" sz="3900" smtClean="0">
                <a:effectLst/>
              </a:rPr>
              <a:t>2.</a:t>
            </a:r>
            <a:r>
              <a:rPr lang="zh-CN" altLang="en-US" sz="3900" smtClean="0">
                <a:effectLst/>
              </a:rPr>
              <a:t>一般在第几节课会想睡觉？</a:t>
            </a:r>
            <a:br>
              <a:rPr lang="zh-CN" altLang="en-US" sz="3900" smtClean="0">
                <a:effectLst/>
              </a:rPr>
            </a:br>
            <a:r>
              <a:rPr lang="zh-CN" altLang="en-US" sz="3900" smtClean="0">
                <a:effectLst/>
              </a:rPr>
              <a:t>（多选）</a:t>
            </a:r>
            <a:endParaRPr lang="en-US" altLang="zh-CN" sz="3900" smtClean="0">
              <a:effectLst/>
            </a:endParaRPr>
          </a:p>
        </p:txBody>
      </p:sp>
      <p:graphicFrame>
        <p:nvGraphicFramePr>
          <p:cNvPr id="54280" name="Object 8"/>
          <p:cNvGraphicFramePr>
            <a:graphicFrameLocks noGrp="1" noChangeAspect="1"/>
          </p:cNvGraphicFramePr>
          <p:nvPr>
            <p:ph idx="1"/>
          </p:nvPr>
        </p:nvGraphicFramePr>
        <p:xfrm>
          <a:off x="1042988" y="1412875"/>
          <a:ext cx="7921625" cy="4618038"/>
        </p:xfrm>
        <a:graphic>
          <a:graphicData uri="http://schemas.openxmlformats.org/presentationml/2006/ole">
            <mc:AlternateContent xmlns:mc="http://schemas.openxmlformats.org/markup-compatibility/2006">
              <mc:Choice xmlns:v="urn:schemas-microsoft-com:vml" Requires="v">
                <p:oleObj spid="_x0000_s54290" name="图表" r:id="rId3" imgW="4638751" imgH="2705100" progId="Excel.Sheet.8">
                  <p:embed/>
                </p:oleObj>
              </mc:Choice>
              <mc:Fallback>
                <p:oleObj name="图表" r:id="rId3" imgW="4638751" imgH="2705100" progId="Excel.Sheet.8">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412875"/>
                        <a:ext cx="7921625" cy="461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2" name="AutoShape 9"/>
          <p:cNvSpPr>
            <a:spLocks noChangeArrowheads="1"/>
          </p:cNvSpPr>
          <p:nvPr/>
        </p:nvSpPr>
        <p:spPr bwMode="auto">
          <a:xfrm>
            <a:off x="250825" y="188913"/>
            <a:ext cx="936625" cy="1584325"/>
          </a:xfrm>
          <a:prstGeom prst="roundRect">
            <a:avLst>
              <a:gd name="adj" fmla="val 16667"/>
            </a:avLst>
          </a:prstGeom>
          <a:solidFill>
            <a:srgbClr val="00CCFF"/>
          </a:solidFill>
          <a:ln w="28575">
            <a:solidFill>
              <a:schemeClr val="tx1"/>
            </a:solidFill>
            <a:round/>
            <a:headEnd/>
            <a:tailEnd/>
          </a:ln>
        </p:spPr>
        <p:txBody>
          <a:bodyPr wrap="none" anchor="ctr"/>
          <a:lstStyle/>
          <a:p>
            <a:pPr algn="ctr"/>
            <a:r>
              <a:rPr lang="zh-CN" altLang="en-US" sz="3600" b="1">
                <a:ea typeface="幼圆" pitchFamily="49" charset="-122"/>
              </a:rPr>
              <a:t>多</a:t>
            </a:r>
          </a:p>
          <a:p>
            <a:pPr algn="ctr"/>
            <a:r>
              <a:rPr lang="zh-CN" altLang="en-US" sz="3600" b="1">
                <a:ea typeface="幼圆" pitchFamily="49" charset="-122"/>
              </a:rPr>
              <a:t>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80"/>
                                        </p:tgtEl>
                                        <p:attrNameLst>
                                          <p:attrName>style.visibility</p:attrName>
                                        </p:attrNameLst>
                                      </p:cBhvr>
                                      <p:to>
                                        <p:strVal val="visible"/>
                                      </p:to>
                                    </p:set>
                                    <p:anim calcmode="lin" valueType="num">
                                      <p:cBhvr additive="base">
                                        <p:cTn id="7" dur="500" fill="hold"/>
                                        <p:tgtEl>
                                          <p:spTgt spid="54280"/>
                                        </p:tgtEl>
                                        <p:attrNameLst>
                                          <p:attrName>ppt_x</p:attrName>
                                        </p:attrNameLst>
                                      </p:cBhvr>
                                      <p:tavLst>
                                        <p:tav tm="0">
                                          <p:val>
                                            <p:strVal val="#ppt_x"/>
                                          </p:val>
                                        </p:tav>
                                        <p:tav tm="100000">
                                          <p:val>
                                            <p:strVal val="#ppt_x"/>
                                          </p:val>
                                        </p:tav>
                                      </p:tavLst>
                                    </p:anim>
                                    <p:anim calcmode="lin" valueType="num">
                                      <p:cBhvr additive="base">
                                        <p:cTn id="8" dur="500" fill="hold"/>
                                        <p:tgtEl>
                                          <p:spTgt spid="54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6325"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dirty="0" smtClean="0">
                <a:effectLst/>
              </a:rPr>
              <a:t>3.</a:t>
            </a:r>
            <a:r>
              <a:rPr lang="zh-CN" altLang="en-US" dirty="0" smtClean="0">
                <a:effectLst/>
              </a:rPr>
              <a:t>什么课睡觉会最舒服？</a:t>
            </a:r>
          </a:p>
        </p:txBody>
      </p:sp>
      <p:graphicFrame>
        <p:nvGraphicFramePr>
          <p:cNvPr id="56324" name="Object 4"/>
          <p:cNvGraphicFramePr>
            <a:graphicFrameLocks noGrp="1" noChangeAspect="1"/>
          </p:cNvGraphicFramePr>
          <p:nvPr>
            <p:ph idx="1"/>
          </p:nvPr>
        </p:nvGraphicFramePr>
        <p:xfrm>
          <a:off x="971550" y="1408113"/>
          <a:ext cx="7875588" cy="5045075"/>
        </p:xfrm>
        <a:graphic>
          <a:graphicData uri="http://schemas.openxmlformats.org/presentationml/2006/ole">
            <mc:AlternateContent xmlns:mc="http://schemas.openxmlformats.org/markup-compatibility/2006">
              <mc:Choice xmlns:v="urn:schemas-microsoft-com:vml" Requires="v">
                <p:oleObj spid="_x0000_s56334" name="图表" r:id="rId3" imgW="4819802" imgH="2886151" progId="Excel.Sheet.8">
                  <p:embed/>
                </p:oleObj>
              </mc:Choice>
              <mc:Fallback>
                <p:oleObj name="图表" r:id="rId3" imgW="4819802" imgH="2886151"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08113"/>
                        <a:ext cx="7875588"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6" name="AutoShape 7"/>
          <p:cNvSpPr>
            <a:spLocks noChangeArrowheads="1"/>
          </p:cNvSpPr>
          <p:nvPr/>
        </p:nvSpPr>
        <p:spPr bwMode="auto">
          <a:xfrm>
            <a:off x="250825" y="188913"/>
            <a:ext cx="936625" cy="1584325"/>
          </a:xfrm>
          <a:prstGeom prst="roundRect">
            <a:avLst>
              <a:gd name="adj" fmla="val 16667"/>
            </a:avLst>
          </a:prstGeom>
          <a:solidFill>
            <a:srgbClr val="00CCFF"/>
          </a:solidFill>
          <a:ln w="28575">
            <a:solidFill>
              <a:schemeClr val="tx1"/>
            </a:solidFill>
            <a:round/>
            <a:headEnd/>
            <a:tailEnd/>
          </a:ln>
        </p:spPr>
        <p:txBody>
          <a:bodyPr wrap="none" anchor="ctr"/>
          <a:lstStyle/>
          <a:p>
            <a:pPr algn="ctr"/>
            <a:r>
              <a:rPr lang="zh-CN" altLang="en-US" sz="3600" b="1">
                <a:ea typeface="幼圆" pitchFamily="49" charset="-122"/>
              </a:rPr>
              <a:t>多</a:t>
            </a:r>
          </a:p>
          <a:p>
            <a:pPr algn="ctr"/>
            <a:r>
              <a:rPr lang="zh-CN" altLang="en-US" sz="3600" b="1">
                <a:ea typeface="幼圆" pitchFamily="49" charset="-122"/>
              </a:rPr>
              <a:t>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ppt_x"/>
                                          </p:val>
                                        </p:tav>
                                        <p:tav tm="100000">
                                          <p:val>
                                            <p:strVal val="#ppt_x"/>
                                          </p:val>
                                        </p:tav>
                                      </p:tavLst>
                                    </p:anim>
                                    <p:anim calcmode="lin" valueType="num">
                                      <p:cBhvr additive="base">
                                        <p:cTn id="8"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5"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4.</a:t>
            </a:r>
            <a:r>
              <a:rPr lang="zh-CN" altLang="en-US" smtClean="0">
                <a:effectLst/>
              </a:rPr>
              <a:t>睡觉前会干什么？</a:t>
            </a:r>
          </a:p>
        </p:txBody>
      </p:sp>
      <p:graphicFrame>
        <p:nvGraphicFramePr>
          <p:cNvPr id="58374" name="Object 6"/>
          <p:cNvGraphicFramePr>
            <a:graphicFrameLocks noGrp="1" noChangeAspect="1"/>
          </p:cNvGraphicFramePr>
          <p:nvPr>
            <p:ph idx="1"/>
          </p:nvPr>
        </p:nvGraphicFramePr>
        <p:xfrm>
          <a:off x="1187450" y="1557338"/>
          <a:ext cx="7499350" cy="4373562"/>
        </p:xfrm>
        <a:graphic>
          <a:graphicData uri="http://schemas.openxmlformats.org/presentationml/2006/ole">
            <mc:AlternateContent xmlns:mc="http://schemas.openxmlformats.org/markup-compatibility/2006">
              <mc:Choice xmlns:v="urn:schemas-microsoft-com:vml" Requires="v">
                <p:oleObj spid="_x0000_s58384" name="图表" r:id="rId3" imgW="4638751" imgH="2705100" progId="Excel.Sheet.8">
                  <p:embed/>
                </p:oleObj>
              </mc:Choice>
              <mc:Fallback>
                <p:oleObj name="图表" r:id="rId3" imgW="4638751" imgH="2705100" progId="Excel.Sheet.8">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557338"/>
                        <a:ext cx="7499350" cy="437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6" name="AutoShape 7"/>
          <p:cNvSpPr>
            <a:spLocks noChangeArrowheads="1"/>
          </p:cNvSpPr>
          <p:nvPr/>
        </p:nvSpPr>
        <p:spPr bwMode="auto">
          <a:xfrm>
            <a:off x="250825" y="188913"/>
            <a:ext cx="936625" cy="1584325"/>
          </a:xfrm>
          <a:prstGeom prst="roundRect">
            <a:avLst>
              <a:gd name="adj" fmla="val 16667"/>
            </a:avLst>
          </a:prstGeom>
          <a:solidFill>
            <a:srgbClr val="00CCFF"/>
          </a:solidFill>
          <a:ln w="28575">
            <a:solidFill>
              <a:schemeClr val="tx1"/>
            </a:solidFill>
            <a:round/>
            <a:headEnd/>
            <a:tailEnd/>
          </a:ln>
        </p:spPr>
        <p:txBody>
          <a:bodyPr wrap="none" anchor="ctr"/>
          <a:lstStyle/>
          <a:p>
            <a:pPr algn="ctr"/>
            <a:r>
              <a:rPr lang="zh-CN" altLang="en-US" sz="3600" b="1">
                <a:ea typeface="幼圆" pitchFamily="49" charset="-122"/>
              </a:rPr>
              <a:t>多</a:t>
            </a:r>
          </a:p>
          <a:p>
            <a:pPr algn="ctr"/>
            <a:r>
              <a:rPr lang="zh-CN" altLang="en-US" sz="3600" b="1">
                <a:ea typeface="幼圆" pitchFamily="49" charset="-122"/>
              </a:rPr>
              <a:t>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4"/>
                                        </p:tgtEl>
                                        <p:attrNameLst>
                                          <p:attrName>style.visibility</p:attrName>
                                        </p:attrNameLst>
                                      </p:cBhvr>
                                      <p:to>
                                        <p:strVal val="visible"/>
                                      </p:to>
                                    </p:set>
                                    <p:anim calcmode="lin" valueType="num">
                                      <p:cBhvr additive="base">
                                        <p:cTn id="7" dur="500" fill="hold"/>
                                        <p:tgtEl>
                                          <p:spTgt spid="58374"/>
                                        </p:tgtEl>
                                        <p:attrNameLst>
                                          <p:attrName>ppt_x</p:attrName>
                                        </p:attrNameLst>
                                      </p:cBhvr>
                                      <p:tavLst>
                                        <p:tav tm="0">
                                          <p:val>
                                            <p:strVal val="#ppt_x"/>
                                          </p:val>
                                        </p:tav>
                                        <p:tav tm="100000">
                                          <p:val>
                                            <p:strVal val="#ppt_x"/>
                                          </p:val>
                                        </p:tav>
                                      </p:tavLst>
                                    </p:anim>
                                    <p:anim calcmode="lin" valueType="num">
                                      <p:cBhvr additive="base">
                                        <p:cTn id="8" dur="500" fill="hold"/>
                                        <p:tgtEl>
                                          <p:spTgt spid="58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1444" name="Object 4"/>
          <p:cNvGraphicFramePr>
            <a:graphicFrameLocks noGrp="1" noChangeAspect="1"/>
          </p:cNvGraphicFramePr>
          <p:nvPr>
            <p:ph idx="1"/>
          </p:nvPr>
        </p:nvGraphicFramePr>
        <p:xfrm>
          <a:off x="-468313" y="790575"/>
          <a:ext cx="10404476" cy="6067425"/>
        </p:xfrm>
        <a:graphic>
          <a:graphicData uri="http://schemas.openxmlformats.org/presentationml/2006/ole">
            <mc:AlternateContent xmlns:mc="http://schemas.openxmlformats.org/markup-compatibility/2006">
              <mc:Choice xmlns:v="urn:schemas-microsoft-com:vml" Requires="v">
                <p:oleObj spid="_x0000_s61454" name="图表" r:id="rId3" imgW="4638751" imgH="2705100" progId="Excel.Sheet.8">
                  <p:embed/>
                </p:oleObj>
              </mc:Choice>
              <mc:Fallback>
                <p:oleObj name="图表" r:id="rId3" imgW="4638751" imgH="2705100"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790575"/>
                        <a:ext cx="10404476" cy="606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5"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5.</a:t>
            </a:r>
            <a:r>
              <a:rPr lang="zh-CN" altLang="en-US" smtClean="0">
                <a:effectLst/>
              </a:rPr>
              <a:t>晚上一般几点睡？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ppt_x"/>
                                          </p:val>
                                        </p:tav>
                                        <p:tav tm="100000">
                                          <p:val>
                                            <p:strVal val="#ppt_x"/>
                                          </p:val>
                                        </p:tav>
                                      </p:tavLst>
                                    </p:anim>
                                    <p:anim calcmode="lin" valueType="num">
                                      <p:cBhvr additive="base">
                                        <p:cTn id="8"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22"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6.</a:t>
            </a:r>
            <a:r>
              <a:rPr lang="zh-CN" altLang="en-US" smtClean="0">
                <a:effectLst/>
              </a:rPr>
              <a:t>你觉得第二天困的原因是？</a:t>
            </a:r>
          </a:p>
        </p:txBody>
      </p:sp>
      <p:sp>
        <p:nvSpPr>
          <p:cNvPr id="60423" name="AutoShape 4"/>
          <p:cNvSpPr>
            <a:spLocks noChangeArrowheads="1"/>
          </p:cNvSpPr>
          <p:nvPr/>
        </p:nvSpPr>
        <p:spPr bwMode="auto">
          <a:xfrm>
            <a:off x="250825" y="188913"/>
            <a:ext cx="936625" cy="1584325"/>
          </a:xfrm>
          <a:prstGeom prst="roundRect">
            <a:avLst>
              <a:gd name="adj" fmla="val 16667"/>
            </a:avLst>
          </a:prstGeom>
          <a:solidFill>
            <a:srgbClr val="00CCFF"/>
          </a:solidFill>
          <a:ln w="28575">
            <a:solidFill>
              <a:schemeClr val="tx1"/>
            </a:solidFill>
            <a:round/>
            <a:headEnd/>
            <a:tailEnd/>
          </a:ln>
        </p:spPr>
        <p:txBody>
          <a:bodyPr wrap="none" anchor="ctr"/>
          <a:lstStyle/>
          <a:p>
            <a:pPr algn="ctr"/>
            <a:r>
              <a:rPr lang="zh-CN" altLang="en-US" sz="3600" b="1">
                <a:ea typeface="幼圆" pitchFamily="49" charset="-122"/>
              </a:rPr>
              <a:t>多</a:t>
            </a:r>
          </a:p>
          <a:p>
            <a:pPr algn="ctr"/>
            <a:r>
              <a:rPr lang="zh-CN" altLang="en-US" sz="3600" b="1">
                <a:ea typeface="幼圆" pitchFamily="49" charset="-122"/>
              </a:rPr>
              <a:t>选</a:t>
            </a:r>
          </a:p>
        </p:txBody>
      </p:sp>
      <p:graphicFrame>
        <p:nvGraphicFramePr>
          <p:cNvPr id="60421" name="Object 5"/>
          <p:cNvGraphicFramePr>
            <a:graphicFrameLocks noGrp="1" noChangeAspect="1"/>
          </p:cNvGraphicFramePr>
          <p:nvPr>
            <p:ph idx="1"/>
          </p:nvPr>
        </p:nvGraphicFramePr>
        <p:xfrm>
          <a:off x="1042988" y="1433513"/>
          <a:ext cx="8101012" cy="4722812"/>
        </p:xfrm>
        <a:graphic>
          <a:graphicData uri="http://schemas.openxmlformats.org/presentationml/2006/ole">
            <mc:AlternateContent xmlns:mc="http://schemas.openxmlformats.org/markup-compatibility/2006">
              <mc:Choice xmlns:v="urn:schemas-microsoft-com:vml" Requires="v">
                <p:oleObj spid="_x0000_s60431" name="图表" r:id="rId3" imgW="4638751" imgH="2705100" progId="Excel.Sheet.8">
                  <p:embed/>
                </p:oleObj>
              </mc:Choice>
              <mc:Fallback>
                <p:oleObj name="图表" r:id="rId3" imgW="4638751" imgH="2705100" progId="Excel.Sheet.8">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433513"/>
                        <a:ext cx="8101012" cy="472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21"/>
                                        </p:tgtEl>
                                        <p:attrNameLst>
                                          <p:attrName>style.visibility</p:attrName>
                                        </p:attrNameLst>
                                      </p:cBhvr>
                                      <p:to>
                                        <p:strVal val="visible"/>
                                      </p:to>
                                    </p:set>
                                    <p:anim calcmode="lin" valueType="num">
                                      <p:cBhvr additive="base">
                                        <p:cTn id="7" dur="500" fill="hold"/>
                                        <p:tgtEl>
                                          <p:spTgt spid="60421"/>
                                        </p:tgtEl>
                                        <p:attrNameLst>
                                          <p:attrName>ppt_x</p:attrName>
                                        </p:attrNameLst>
                                      </p:cBhvr>
                                      <p:tavLst>
                                        <p:tav tm="0">
                                          <p:val>
                                            <p:strVal val="#ppt_x"/>
                                          </p:val>
                                        </p:tav>
                                        <p:tav tm="100000">
                                          <p:val>
                                            <p:strVal val="#ppt_x"/>
                                          </p:val>
                                        </p:tav>
                                      </p:tavLst>
                                    </p:anim>
                                    <p:anim calcmode="lin" valueType="num">
                                      <p:cBhvr additive="base">
                                        <p:cTn id="8"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9"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7.</a:t>
            </a:r>
            <a:r>
              <a:rPr lang="zh-CN" altLang="en-US" smtClean="0">
                <a:effectLst/>
              </a:rPr>
              <a:t>你觉得如何防止上课睡觉？</a:t>
            </a:r>
          </a:p>
        </p:txBody>
      </p:sp>
      <p:graphicFrame>
        <p:nvGraphicFramePr>
          <p:cNvPr id="62468" name="Object 4"/>
          <p:cNvGraphicFramePr>
            <a:graphicFrameLocks noGrp="1" noChangeAspect="1"/>
          </p:cNvGraphicFramePr>
          <p:nvPr>
            <p:ph idx="1"/>
          </p:nvPr>
        </p:nvGraphicFramePr>
        <p:xfrm>
          <a:off x="971550" y="1390650"/>
          <a:ext cx="8172450" cy="4765675"/>
        </p:xfrm>
        <a:graphic>
          <a:graphicData uri="http://schemas.openxmlformats.org/presentationml/2006/ole">
            <mc:AlternateContent xmlns:mc="http://schemas.openxmlformats.org/markup-compatibility/2006">
              <mc:Choice xmlns:v="urn:schemas-microsoft-com:vml" Requires="v">
                <p:oleObj spid="_x0000_s62478" name="图表" r:id="rId3" imgW="4638751" imgH="2705100" progId="Excel.Sheet.8">
                  <p:embed/>
                </p:oleObj>
              </mc:Choice>
              <mc:Fallback>
                <p:oleObj name="图表" r:id="rId3" imgW="4638751" imgH="2705100"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390650"/>
                        <a:ext cx="817245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70" name="AutoShape 6"/>
          <p:cNvSpPr>
            <a:spLocks noChangeArrowheads="1"/>
          </p:cNvSpPr>
          <p:nvPr/>
        </p:nvSpPr>
        <p:spPr bwMode="auto">
          <a:xfrm>
            <a:off x="250825" y="188913"/>
            <a:ext cx="936625" cy="1584325"/>
          </a:xfrm>
          <a:prstGeom prst="roundRect">
            <a:avLst>
              <a:gd name="adj" fmla="val 16667"/>
            </a:avLst>
          </a:prstGeom>
          <a:solidFill>
            <a:srgbClr val="00CCFF"/>
          </a:solidFill>
          <a:ln w="28575">
            <a:solidFill>
              <a:schemeClr val="tx1"/>
            </a:solidFill>
            <a:round/>
            <a:headEnd/>
            <a:tailEnd/>
          </a:ln>
        </p:spPr>
        <p:txBody>
          <a:bodyPr wrap="none" anchor="ctr"/>
          <a:lstStyle/>
          <a:p>
            <a:pPr algn="ctr"/>
            <a:r>
              <a:rPr lang="zh-CN" altLang="en-US" sz="3600" b="1">
                <a:ea typeface="幼圆" pitchFamily="49" charset="-122"/>
              </a:rPr>
              <a:t>多</a:t>
            </a:r>
          </a:p>
          <a:p>
            <a:pPr algn="ctr"/>
            <a:r>
              <a:rPr lang="zh-CN" altLang="en-US" sz="3600" b="1">
                <a:ea typeface="幼圆" pitchFamily="49" charset="-122"/>
              </a:rPr>
              <a:t>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ppt_x"/>
                                          </p:val>
                                        </p:tav>
                                        <p:tav tm="100000">
                                          <p:val>
                                            <p:strVal val="#ppt_x"/>
                                          </p:val>
                                        </p:tav>
                                      </p:tavLst>
                                    </p:anim>
                                    <p:anim calcmode="lin" valueType="num">
                                      <p:cBhvr additive="base">
                                        <p:cTn id="8"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9458" name="图片 32" descr="just do it_33577351.jpg"/>
          <p:cNvPicPr>
            <a:picLocks noChangeAspect="1"/>
          </p:cNvPicPr>
          <p:nvPr/>
        </p:nvPicPr>
        <p:blipFill>
          <a:blip r:embed="rId2" cstate="print"/>
          <a:srcRect/>
          <a:stretch>
            <a:fillRect/>
          </a:stretch>
        </p:blipFill>
        <p:spPr bwMode="auto">
          <a:xfrm>
            <a:off x="928688" y="-214313"/>
            <a:ext cx="7072312" cy="6291263"/>
          </a:xfrm>
          <a:prstGeom prst="rect">
            <a:avLst/>
          </a:prstGeom>
          <a:noFill/>
          <a:ln w="9525">
            <a:noFill/>
            <a:miter lim="800000"/>
            <a:headEnd/>
            <a:tailEnd/>
          </a:ln>
        </p:spPr>
      </p:pic>
      <p:grpSp>
        <p:nvGrpSpPr>
          <p:cNvPr id="15392" name="Group 32"/>
          <p:cNvGrpSpPr>
            <a:grpSpLocks/>
          </p:cNvGrpSpPr>
          <p:nvPr/>
        </p:nvGrpSpPr>
        <p:grpSpPr bwMode="auto">
          <a:xfrm>
            <a:off x="863600" y="1071563"/>
            <a:ext cx="9994900" cy="5072062"/>
            <a:chOff x="975" y="981"/>
            <a:chExt cx="4946" cy="2725"/>
          </a:xfrm>
        </p:grpSpPr>
        <p:sp>
          <p:nvSpPr>
            <p:cNvPr id="51203" name="Freeform 3"/>
            <p:cNvSpPr>
              <a:spLocks noEditPoints="1"/>
            </p:cNvSpPr>
            <p:nvPr/>
          </p:nvSpPr>
          <p:spPr bwMode="gray">
            <a:xfrm>
              <a:off x="975" y="1162"/>
              <a:ext cx="3744" cy="254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p>
          </p:txBody>
        </p:sp>
        <p:sp>
          <p:nvSpPr>
            <p:cNvPr id="51204" name="Text Box 4"/>
            <p:cNvSpPr txBox="1">
              <a:spLocks noChangeArrowheads="1"/>
            </p:cNvSpPr>
            <p:nvPr/>
          </p:nvSpPr>
          <p:spPr bwMode="auto">
            <a:xfrm>
              <a:off x="4241" y="2432"/>
              <a:ext cx="1680" cy="328"/>
            </a:xfrm>
            <a:prstGeom prst="rect">
              <a:avLst/>
            </a:prstGeom>
            <a:noFill/>
            <a:ln w="9525" algn="ctr">
              <a:noFill/>
              <a:miter lim="800000"/>
              <a:headEnd/>
              <a:tailEnd/>
            </a:ln>
            <a:effectLst/>
          </p:spPr>
          <p:txBody>
            <a:bodyPr>
              <a:spAutoFit/>
            </a:bodyPr>
            <a:lstStyle/>
            <a:p>
              <a:pPr>
                <a:defRPr/>
              </a:pPr>
              <a:r>
                <a:rPr lang="zh-CN" altLang="en-US" sz="2800">
                  <a:effectLst>
                    <a:outerShdw blurRad="38100" dist="38100" dir="2700000" algn="tl">
                      <a:srgbClr val="C0C0C0"/>
                    </a:outerShdw>
                  </a:effectLst>
                </a:rPr>
                <a:t>自制力</a:t>
              </a:r>
              <a:endParaRPr lang="zh-CN" altLang="en-US" sz="2800"/>
            </a:p>
          </p:txBody>
        </p:sp>
        <p:grpSp>
          <p:nvGrpSpPr>
            <p:cNvPr id="19462" name="Group 5"/>
            <p:cNvGrpSpPr>
              <a:grpSpLocks/>
            </p:cNvGrpSpPr>
            <p:nvPr/>
          </p:nvGrpSpPr>
          <p:grpSpPr bwMode="auto">
            <a:xfrm>
              <a:off x="1202" y="981"/>
              <a:ext cx="2304" cy="2544"/>
              <a:chOff x="816" y="1152"/>
              <a:chExt cx="2304" cy="2544"/>
            </a:xfrm>
          </p:grpSpPr>
          <p:sp>
            <p:nvSpPr>
              <p:cNvPr id="19463" name="Oval 6"/>
              <p:cNvSpPr>
                <a:spLocks noChangeArrowheads="1"/>
              </p:cNvSpPr>
              <p:nvPr/>
            </p:nvSpPr>
            <p:spPr bwMode="gray">
              <a:xfrm rot="-723406">
                <a:off x="2089" y="3276"/>
                <a:ext cx="906" cy="420"/>
              </a:xfrm>
              <a:prstGeom prst="ellipse">
                <a:avLst/>
              </a:prstGeom>
              <a:solidFill>
                <a:srgbClr val="0F2145">
                  <a:alpha val="30196"/>
                </a:srgbClr>
              </a:solidFill>
              <a:ln w="9525">
                <a:noFill/>
                <a:round/>
                <a:headEnd/>
                <a:tailEnd/>
              </a:ln>
            </p:spPr>
            <p:txBody>
              <a:bodyPr wrap="none" anchor="ctr"/>
              <a:lstStyle/>
              <a:p>
                <a:endParaRPr lang="zh-CN" altLang="en-US"/>
              </a:p>
            </p:txBody>
          </p:sp>
          <p:sp>
            <p:nvSpPr>
              <p:cNvPr id="19464" name="Oval 7"/>
              <p:cNvSpPr>
                <a:spLocks noChangeArrowheads="1"/>
              </p:cNvSpPr>
              <p:nvPr/>
            </p:nvSpPr>
            <p:spPr bwMode="gray">
              <a:xfrm>
                <a:off x="2046" y="2508"/>
                <a:ext cx="1074" cy="107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9465" name="Oval 8"/>
              <p:cNvSpPr>
                <a:spLocks noChangeArrowheads="1"/>
              </p:cNvSpPr>
              <p:nvPr/>
            </p:nvSpPr>
            <p:spPr bwMode="gray">
              <a:xfrm>
                <a:off x="2059" y="2514"/>
                <a:ext cx="1049" cy="104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9466" name="Oval 9"/>
              <p:cNvSpPr>
                <a:spLocks noChangeArrowheads="1"/>
              </p:cNvSpPr>
              <p:nvPr/>
            </p:nvSpPr>
            <p:spPr bwMode="gray">
              <a:xfrm>
                <a:off x="2070" y="2524"/>
                <a:ext cx="998" cy="980"/>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9467" name="Oval 10"/>
              <p:cNvSpPr>
                <a:spLocks noChangeArrowheads="1"/>
              </p:cNvSpPr>
              <p:nvPr/>
            </p:nvSpPr>
            <p:spPr bwMode="gray">
              <a:xfrm>
                <a:off x="2128" y="2552"/>
                <a:ext cx="888" cy="795"/>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19468" name="Text Box 11"/>
              <p:cNvSpPr txBox="1">
                <a:spLocks noChangeArrowheads="1"/>
              </p:cNvSpPr>
              <p:nvPr/>
            </p:nvSpPr>
            <p:spPr bwMode="gray">
              <a:xfrm>
                <a:off x="2077" y="2890"/>
                <a:ext cx="1012" cy="327"/>
              </a:xfrm>
              <a:prstGeom prst="rect">
                <a:avLst/>
              </a:prstGeom>
              <a:noFill/>
              <a:ln w="9525" algn="ctr">
                <a:noFill/>
                <a:miter lim="800000"/>
                <a:headEnd/>
                <a:tailEnd/>
              </a:ln>
            </p:spPr>
            <p:txBody>
              <a:bodyPr wrap="none">
                <a:spAutoFit/>
              </a:bodyPr>
              <a:lstStyle/>
              <a:p>
                <a:pPr algn="ctr"/>
                <a:r>
                  <a:rPr lang="zh-CN" altLang="en-US" sz="2800">
                    <a:solidFill>
                      <a:srgbClr val="000000"/>
                    </a:solidFill>
                  </a:rPr>
                  <a:t>课堂效率</a:t>
                </a:r>
                <a:endParaRPr lang="zh-CN" altLang="en-US"/>
              </a:p>
            </p:txBody>
          </p:sp>
          <p:sp>
            <p:nvSpPr>
              <p:cNvPr id="19469" name="Oval 12"/>
              <p:cNvSpPr>
                <a:spLocks noChangeArrowheads="1"/>
              </p:cNvSpPr>
              <p:nvPr/>
            </p:nvSpPr>
            <p:spPr bwMode="gray">
              <a:xfrm rot="-772996">
                <a:off x="928" y="2892"/>
                <a:ext cx="714" cy="384"/>
              </a:xfrm>
              <a:prstGeom prst="ellipse">
                <a:avLst/>
              </a:prstGeom>
              <a:solidFill>
                <a:srgbClr val="0F2145">
                  <a:alpha val="30196"/>
                </a:srgbClr>
              </a:solidFill>
              <a:ln w="9525">
                <a:noFill/>
                <a:round/>
                <a:headEnd/>
                <a:tailEnd/>
              </a:ln>
            </p:spPr>
            <p:txBody>
              <a:bodyPr wrap="none" anchor="ctr"/>
              <a:lstStyle/>
              <a:p>
                <a:endParaRPr lang="zh-CN" altLang="en-US"/>
              </a:p>
            </p:txBody>
          </p:sp>
          <p:grpSp>
            <p:nvGrpSpPr>
              <p:cNvPr id="19470" name="Group 13"/>
              <p:cNvGrpSpPr>
                <a:grpSpLocks/>
              </p:cNvGrpSpPr>
              <p:nvPr/>
            </p:nvGrpSpPr>
            <p:grpSpPr bwMode="auto">
              <a:xfrm>
                <a:off x="880" y="2268"/>
                <a:ext cx="864" cy="908"/>
                <a:chOff x="732" y="2112"/>
                <a:chExt cx="842" cy="860"/>
              </a:xfrm>
            </p:grpSpPr>
            <p:sp>
              <p:nvSpPr>
                <p:cNvPr id="19483" name="Oval 14"/>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9484" name="Oval 15"/>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9485" name="Oval 16"/>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9486" name="Oval 17"/>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19487" name="Text Box 18"/>
                <p:cNvSpPr txBox="1">
                  <a:spLocks noChangeArrowheads="1"/>
                </p:cNvSpPr>
                <p:nvPr/>
              </p:nvSpPr>
              <p:spPr bwMode="gray">
                <a:xfrm>
                  <a:off x="898" y="2403"/>
                  <a:ext cx="487" cy="273"/>
                </a:xfrm>
                <a:prstGeom prst="rect">
                  <a:avLst/>
                </a:prstGeom>
                <a:noFill/>
                <a:ln w="9525" algn="ctr">
                  <a:noFill/>
                  <a:miter lim="800000"/>
                  <a:headEnd/>
                  <a:tailEnd/>
                </a:ln>
              </p:spPr>
              <p:txBody>
                <a:bodyPr wrap="none">
                  <a:spAutoFit/>
                </a:bodyPr>
                <a:lstStyle/>
                <a:p>
                  <a:pPr algn="ctr"/>
                  <a:r>
                    <a:rPr lang="zh-CN" altLang="en-US" sz="2400">
                      <a:solidFill>
                        <a:srgbClr val="000000"/>
                      </a:solidFill>
                    </a:rPr>
                    <a:t>睡眠</a:t>
                  </a:r>
                  <a:endParaRPr lang="zh-CN" altLang="en-US"/>
                </a:p>
              </p:txBody>
            </p:sp>
          </p:grpSp>
          <p:sp>
            <p:nvSpPr>
              <p:cNvPr id="19471" name="Oval 19"/>
              <p:cNvSpPr>
                <a:spLocks noChangeArrowheads="1"/>
              </p:cNvSpPr>
              <p:nvPr/>
            </p:nvSpPr>
            <p:spPr bwMode="gray">
              <a:xfrm>
                <a:off x="816" y="1786"/>
                <a:ext cx="576" cy="336"/>
              </a:xfrm>
              <a:prstGeom prst="ellipse">
                <a:avLst/>
              </a:prstGeom>
              <a:solidFill>
                <a:srgbClr val="0F2145">
                  <a:alpha val="30196"/>
                </a:srgbClr>
              </a:solidFill>
              <a:ln w="9525">
                <a:noFill/>
                <a:round/>
                <a:headEnd/>
                <a:tailEnd/>
              </a:ln>
            </p:spPr>
            <p:txBody>
              <a:bodyPr wrap="none" anchor="ctr"/>
              <a:lstStyle/>
              <a:p>
                <a:endParaRPr lang="zh-CN" altLang="en-US"/>
              </a:p>
            </p:txBody>
          </p:sp>
          <p:sp>
            <p:nvSpPr>
              <p:cNvPr id="19472" name="Oval 20"/>
              <p:cNvSpPr>
                <a:spLocks noChangeArrowheads="1"/>
              </p:cNvSpPr>
              <p:nvPr/>
            </p:nvSpPr>
            <p:spPr bwMode="gray">
              <a:xfrm>
                <a:off x="864" y="1404"/>
                <a:ext cx="645"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9473" name="Oval 21"/>
              <p:cNvSpPr>
                <a:spLocks noChangeArrowheads="1"/>
              </p:cNvSpPr>
              <p:nvPr/>
            </p:nvSpPr>
            <p:spPr bwMode="gray">
              <a:xfrm>
                <a:off x="872" y="1407"/>
                <a:ext cx="630"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9474" name="Oval 22"/>
              <p:cNvSpPr>
                <a:spLocks noChangeArrowheads="1"/>
              </p:cNvSpPr>
              <p:nvPr/>
            </p:nvSpPr>
            <p:spPr bwMode="gray">
              <a:xfrm>
                <a:off x="879" y="1414"/>
                <a:ext cx="59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9475" name="Oval 23"/>
              <p:cNvSpPr>
                <a:spLocks noChangeArrowheads="1"/>
              </p:cNvSpPr>
              <p:nvPr/>
            </p:nvSpPr>
            <p:spPr bwMode="gray">
              <a:xfrm>
                <a:off x="913" y="1430"/>
                <a:ext cx="534"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19476" name="Text Box 24"/>
              <p:cNvSpPr txBox="1">
                <a:spLocks noChangeArrowheads="1"/>
              </p:cNvSpPr>
              <p:nvPr/>
            </p:nvSpPr>
            <p:spPr bwMode="gray">
              <a:xfrm>
                <a:off x="917" y="1615"/>
                <a:ext cx="551" cy="231"/>
              </a:xfrm>
              <a:prstGeom prst="rect">
                <a:avLst/>
              </a:prstGeom>
              <a:noFill/>
              <a:ln w="9525" algn="ctr">
                <a:noFill/>
                <a:miter lim="800000"/>
                <a:headEnd/>
                <a:tailEnd/>
              </a:ln>
            </p:spPr>
            <p:txBody>
              <a:bodyPr wrap="none">
                <a:spAutoFit/>
              </a:bodyPr>
              <a:lstStyle/>
              <a:p>
                <a:pPr algn="ctr"/>
                <a:r>
                  <a:rPr lang="zh-CN" altLang="en-US" b="1">
                    <a:solidFill>
                      <a:srgbClr val="000000"/>
                    </a:solidFill>
                  </a:rPr>
                  <a:t>晚自习</a:t>
                </a:r>
                <a:endParaRPr lang="zh-CN" altLang="en-US"/>
              </a:p>
            </p:txBody>
          </p:sp>
          <p:sp>
            <p:nvSpPr>
              <p:cNvPr id="19477" name="Oval 25"/>
              <p:cNvSpPr>
                <a:spLocks noChangeArrowheads="1"/>
              </p:cNvSpPr>
              <p:nvPr/>
            </p:nvSpPr>
            <p:spPr bwMode="gray">
              <a:xfrm>
                <a:off x="1614" y="1488"/>
                <a:ext cx="432" cy="144"/>
              </a:xfrm>
              <a:prstGeom prst="ellipse">
                <a:avLst/>
              </a:prstGeom>
              <a:solidFill>
                <a:srgbClr val="0F2145">
                  <a:alpha val="30196"/>
                </a:srgbClr>
              </a:solidFill>
              <a:ln w="9525">
                <a:noFill/>
                <a:round/>
                <a:headEnd/>
                <a:tailEnd/>
              </a:ln>
            </p:spPr>
            <p:txBody>
              <a:bodyPr wrap="none" anchor="ctr"/>
              <a:lstStyle/>
              <a:p>
                <a:endParaRPr lang="zh-CN" altLang="en-US"/>
              </a:p>
            </p:txBody>
          </p:sp>
          <p:sp>
            <p:nvSpPr>
              <p:cNvPr id="19478" name="Oval 26"/>
              <p:cNvSpPr>
                <a:spLocks noChangeArrowheads="1"/>
              </p:cNvSpPr>
              <p:nvPr/>
            </p:nvSpPr>
            <p:spPr bwMode="gray">
              <a:xfrm>
                <a:off x="1691" y="1152"/>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19479" name="Oval 27"/>
              <p:cNvSpPr>
                <a:spLocks noChangeArrowheads="1"/>
              </p:cNvSpPr>
              <p:nvPr/>
            </p:nvSpPr>
            <p:spPr bwMode="gray">
              <a:xfrm>
                <a:off x="1697" y="1154"/>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19480" name="Oval 28"/>
              <p:cNvSpPr>
                <a:spLocks noChangeArrowheads="1"/>
              </p:cNvSpPr>
              <p:nvPr/>
            </p:nvSpPr>
            <p:spPr bwMode="gray">
              <a:xfrm>
                <a:off x="1701" y="1158"/>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19481" name="Oval 29"/>
              <p:cNvSpPr>
                <a:spLocks noChangeArrowheads="1"/>
              </p:cNvSpPr>
              <p:nvPr/>
            </p:nvSpPr>
            <p:spPr bwMode="gray">
              <a:xfrm>
                <a:off x="1724" y="1170"/>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19482" name="Text Box 30"/>
              <p:cNvSpPr txBox="1">
                <a:spLocks noChangeArrowheads="1"/>
              </p:cNvSpPr>
              <p:nvPr/>
            </p:nvSpPr>
            <p:spPr bwMode="gray">
              <a:xfrm>
                <a:off x="1737" y="1286"/>
                <a:ext cx="340" cy="192"/>
              </a:xfrm>
              <a:prstGeom prst="rect">
                <a:avLst/>
              </a:prstGeom>
              <a:noFill/>
              <a:ln w="9525" algn="ctr">
                <a:noFill/>
                <a:miter lim="800000"/>
                <a:headEnd/>
                <a:tailEnd/>
              </a:ln>
            </p:spPr>
            <p:txBody>
              <a:bodyPr wrap="none">
                <a:spAutoFit/>
              </a:bodyPr>
              <a:lstStyle/>
              <a:p>
                <a:pPr algn="ctr"/>
                <a:r>
                  <a:rPr lang="zh-CN" altLang="en-US" sz="1400" b="1">
                    <a:solidFill>
                      <a:srgbClr val="000000"/>
                    </a:solidFill>
                  </a:rPr>
                  <a:t>习惯</a:t>
                </a: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5392"/>
                                        </p:tgtEl>
                                        <p:attrNameLst>
                                          <p:attrName>style.visibility</p:attrName>
                                        </p:attrNameLst>
                                      </p:cBhvr>
                                      <p:to>
                                        <p:strVal val="visible"/>
                                      </p:to>
                                    </p:set>
                                    <p:anim calcmode="lin" valueType="num">
                                      <p:cBhvr>
                                        <p:cTn id="7" dur="1000" fill="hold"/>
                                        <p:tgtEl>
                                          <p:spTgt spid="15392"/>
                                        </p:tgtEl>
                                        <p:attrNameLst>
                                          <p:attrName>ppt_w</p:attrName>
                                        </p:attrNameLst>
                                      </p:cBhvr>
                                      <p:tavLst>
                                        <p:tav tm="0">
                                          <p:val>
                                            <p:fltVal val="0"/>
                                          </p:val>
                                        </p:tav>
                                        <p:tav tm="100000">
                                          <p:val>
                                            <p:strVal val="#ppt_w"/>
                                          </p:val>
                                        </p:tav>
                                      </p:tavLst>
                                    </p:anim>
                                    <p:anim calcmode="lin" valueType="num">
                                      <p:cBhvr>
                                        <p:cTn id="8" dur="1000" fill="hold"/>
                                        <p:tgtEl>
                                          <p:spTgt spid="15392"/>
                                        </p:tgtEl>
                                        <p:attrNameLst>
                                          <p:attrName>ppt_h</p:attrName>
                                        </p:attrNameLst>
                                      </p:cBhvr>
                                      <p:tavLst>
                                        <p:tav tm="0">
                                          <p:val>
                                            <p:fltVal val="0"/>
                                          </p:val>
                                        </p:tav>
                                        <p:tav tm="100000">
                                          <p:val>
                                            <p:strVal val="#ppt_h"/>
                                          </p:val>
                                        </p:tav>
                                      </p:tavLst>
                                    </p:anim>
                                    <p:anim calcmode="lin" valueType="num">
                                      <p:cBhvr>
                                        <p:cTn id="9" dur="1000" fill="hold"/>
                                        <p:tgtEl>
                                          <p:spTgt spid="15392"/>
                                        </p:tgtEl>
                                        <p:attrNameLst>
                                          <p:attrName>style.rotation</p:attrName>
                                        </p:attrNameLst>
                                      </p:cBhvr>
                                      <p:tavLst>
                                        <p:tav tm="0">
                                          <p:val>
                                            <p:fltVal val="90"/>
                                          </p:val>
                                        </p:tav>
                                        <p:tav tm="100000">
                                          <p:val>
                                            <p:fltVal val="0"/>
                                          </p:val>
                                        </p:tav>
                                      </p:tavLst>
                                    </p:anim>
                                    <p:animEffect transition="in" filter="fade">
                                      <p:cBhvr>
                                        <p:cTn id="10" dur="1000"/>
                                        <p:tgtEl>
                                          <p:spTgt spid="15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4514" name="Rectangle 3"/>
          <p:cNvSpPr>
            <a:spLocks noGrp="1"/>
          </p:cNvSpPr>
          <p:nvPr>
            <p:ph type="body" idx="1"/>
          </p:nvPr>
        </p:nvSpPr>
        <p:spPr>
          <a:xfrm>
            <a:off x="900113" y="908050"/>
            <a:ext cx="7499350" cy="5483225"/>
          </a:xfrm>
        </p:spPr>
        <p:txBody>
          <a:bodyPr/>
          <a:lstStyle/>
          <a:p>
            <a:r>
              <a:rPr lang="zh-CN" altLang="en-US" sz="6600" smtClean="0"/>
              <a:t>问：</a:t>
            </a:r>
            <a:r>
              <a:rPr lang="zh-CN" altLang="en-US" smtClean="0"/>
              <a:t>根据以上数据，童鞋们能得     出啥米 结论呢？</a:t>
            </a:r>
          </a:p>
        </p:txBody>
      </p:sp>
      <p:sp>
        <p:nvSpPr>
          <p:cNvPr id="4" name="流程图: 资料带 3"/>
          <p:cNvSpPr/>
          <p:nvPr/>
        </p:nvSpPr>
        <p:spPr>
          <a:xfrm>
            <a:off x="571472" y="4000504"/>
            <a:ext cx="8329642" cy="2143125"/>
          </a:xfrm>
          <a:prstGeom prst="flowChartPunchedTape">
            <a:avLst/>
          </a:prstGeom>
          <a:solidFill>
            <a:schemeClr val="accent1">
              <a:lumMod val="20000"/>
              <a:lumOff val="80000"/>
            </a:schemeClr>
          </a:solid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4800" b="1" dirty="0" smtClean="0">
                <a:solidFill>
                  <a:srgbClr val="637F26"/>
                </a:solidFill>
                <a:latin typeface="Arial" charset="0"/>
                <a:ea typeface="宋体" charset="-122"/>
              </a:rPr>
              <a:t>合理睡</a:t>
            </a:r>
            <a:r>
              <a:rPr lang="zh-CN" altLang="en-US" sz="4800" b="1" dirty="0">
                <a:solidFill>
                  <a:srgbClr val="637F26"/>
                </a:solidFill>
                <a:latin typeface="Arial" charset="0"/>
                <a:ea typeface="宋体" charset="-122"/>
              </a:rPr>
              <a:t>眠很重要！！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wipe(down)">
                                      <p:cBhvr>
                                        <p:cTn id="7" dur="580">
                                          <p:stCondLst>
                                            <p:cond delay="0"/>
                                          </p:stCondLst>
                                        </p:cTn>
                                        <p:tgtEl>
                                          <p:spTgt spid="64514">
                                            <p:txEl>
                                              <p:pRg st="0" end="0"/>
                                            </p:txEl>
                                          </p:spTgt>
                                        </p:tgtEl>
                                      </p:cBhvr>
                                    </p:animEffect>
                                    <p:anim calcmode="lin" valueType="num">
                                      <p:cBhvr>
                                        <p:cTn id="8" dur="1822" tmFilter="0,0; 0.14,0.36; 0.43,0.73; 0.71,0.91; 1.0,1.0">
                                          <p:stCondLst>
                                            <p:cond delay="0"/>
                                          </p:stCondLst>
                                        </p:cTn>
                                        <p:tgtEl>
                                          <p:spTgt spid="6451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51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51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51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51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4514">
                                            <p:txEl>
                                              <p:pRg st="0" end="0"/>
                                            </p:txEl>
                                          </p:spTgt>
                                        </p:tgtEl>
                                      </p:cBhvr>
                                      <p:to x="100000" y="60000"/>
                                    </p:animScale>
                                    <p:animScale>
                                      <p:cBhvr>
                                        <p:cTn id="14" dur="166" decel="50000">
                                          <p:stCondLst>
                                            <p:cond delay="676"/>
                                          </p:stCondLst>
                                        </p:cTn>
                                        <p:tgtEl>
                                          <p:spTgt spid="64514">
                                            <p:txEl>
                                              <p:pRg st="0" end="0"/>
                                            </p:txEl>
                                          </p:spTgt>
                                        </p:tgtEl>
                                      </p:cBhvr>
                                      <p:to x="100000" y="100000"/>
                                    </p:animScale>
                                    <p:animScale>
                                      <p:cBhvr>
                                        <p:cTn id="15" dur="26">
                                          <p:stCondLst>
                                            <p:cond delay="1312"/>
                                          </p:stCondLst>
                                        </p:cTn>
                                        <p:tgtEl>
                                          <p:spTgt spid="64514">
                                            <p:txEl>
                                              <p:pRg st="0" end="0"/>
                                            </p:txEl>
                                          </p:spTgt>
                                        </p:tgtEl>
                                      </p:cBhvr>
                                      <p:to x="100000" y="80000"/>
                                    </p:animScale>
                                    <p:animScale>
                                      <p:cBhvr>
                                        <p:cTn id="16" dur="166" decel="50000">
                                          <p:stCondLst>
                                            <p:cond delay="1338"/>
                                          </p:stCondLst>
                                        </p:cTn>
                                        <p:tgtEl>
                                          <p:spTgt spid="64514">
                                            <p:txEl>
                                              <p:pRg st="0" end="0"/>
                                            </p:txEl>
                                          </p:spTgt>
                                        </p:tgtEl>
                                      </p:cBhvr>
                                      <p:to x="100000" y="100000"/>
                                    </p:animScale>
                                    <p:animScale>
                                      <p:cBhvr>
                                        <p:cTn id="17" dur="26">
                                          <p:stCondLst>
                                            <p:cond delay="1642"/>
                                          </p:stCondLst>
                                        </p:cTn>
                                        <p:tgtEl>
                                          <p:spTgt spid="64514">
                                            <p:txEl>
                                              <p:pRg st="0" end="0"/>
                                            </p:txEl>
                                          </p:spTgt>
                                        </p:tgtEl>
                                      </p:cBhvr>
                                      <p:to x="100000" y="90000"/>
                                    </p:animScale>
                                    <p:animScale>
                                      <p:cBhvr>
                                        <p:cTn id="18" dur="166" decel="50000">
                                          <p:stCondLst>
                                            <p:cond delay="1668"/>
                                          </p:stCondLst>
                                        </p:cTn>
                                        <p:tgtEl>
                                          <p:spTgt spid="64514">
                                            <p:txEl>
                                              <p:pRg st="0" end="0"/>
                                            </p:txEl>
                                          </p:spTgt>
                                        </p:tgtEl>
                                      </p:cBhvr>
                                      <p:to x="100000" y="100000"/>
                                    </p:animScale>
                                    <p:animScale>
                                      <p:cBhvr>
                                        <p:cTn id="19" dur="26">
                                          <p:stCondLst>
                                            <p:cond delay="1808"/>
                                          </p:stCondLst>
                                        </p:cTn>
                                        <p:tgtEl>
                                          <p:spTgt spid="64514">
                                            <p:txEl>
                                              <p:pRg st="0" end="0"/>
                                            </p:txEl>
                                          </p:spTgt>
                                        </p:tgtEl>
                                      </p:cBhvr>
                                      <p:to x="100000" y="95000"/>
                                    </p:animScale>
                                    <p:animScale>
                                      <p:cBhvr>
                                        <p:cTn id="20" dur="166" decel="50000">
                                          <p:stCondLst>
                                            <p:cond delay="1834"/>
                                          </p:stCondLst>
                                        </p:cTn>
                                        <p:tgtEl>
                                          <p:spTgt spid="6451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bg/>
                                          </p:spTgt>
                                        </p:tgtEl>
                                        <p:attrNameLst>
                                          <p:attrName>style.visibility</p:attrName>
                                        </p:attrNameLst>
                                      </p:cBhvr>
                                      <p:to>
                                        <p:strVal val="visible"/>
                                      </p:to>
                                    </p:set>
                                    <p:animEffect transition="in" filter="wipe(down)">
                                      <p:cBhvr>
                                        <p:cTn id="25" dur="500"/>
                                        <p:tgtEl>
                                          <p:spTgt spid="4">
                                            <p:bg/>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iterate type="lt">
                                    <p:tmPct val="0"/>
                                  </p:iterate>
                                  <p:childTnLst>
                                    <p:set>
                                      <p:cBhvr>
                                        <p:cTn id="29" dur="1" fill="hold">
                                          <p:stCondLst>
                                            <p:cond delay="0"/>
                                          </p:stCondLst>
                                        </p:cTn>
                                        <p:tgtEl>
                                          <p:spTgt spid="4">
                                            <p:txEl>
                                              <p:pRg st="0" end="0"/>
                                            </p:txEl>
                                          </p:spTgt>
                                        </p:tgtEl>
                                        <p:attrNameLst>
                                          <p:attrName>style.visibility</p:attrName>
                                        </p:attrNameLst>
                                      </p:cBhvr>
                                      <p:to>
                                        <p:strVal val="visible"/>
                                      </p:to>
                                    </p:set>
                                    <p:animEffect transition="in" filter="wipe(down)">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8" presetClass="emph" presetSubtype="0" fill="hold" grpId="1" nodeType="clickEffect">
                                  <p:stCondLst>
                                    <p:cond delay="0"/>
                                  </p:stCondLst>
                                  <p:iterate type="lt">
                                    <p:tmPct val="10000"/>
                                  </p:iterate>
                                  <p:childTnLst>
                                    <p:animClr clrSpc="rgb" dir="cw">
                                      <p:cBhvr override="childStyle">
                                        <p:cTn id="34" dur="500" fill="hold"/>
                                        <p:tgtEl>
                                          <p:spTgt spid="4">
                                            <p:txEl>
                                              <p:pRg st="0" end="0"/>
                                            </p:txEl>
                                          </p:spTgt>
                                        </p:tgtEl>
                                        <p:attrNameLst>
                                          <p:attrName>style.color</p:attrName>
                                        </p:attrNameLst>
                                      </p:cBhvr>
                                      <p:to>
                                        <a:schemeClr val="accent2"/>
                                      </p:to>
                                    </p:animClr>
                                    <p:animClr clrSpc="rgb" dir="cw">
                                      <p:cBhvr>
                                        <p:cTn id="35" dur="500" fill="hold"/>
                                        <p:tgtEl>
                                          <p:spTgt spid="4">
                                            <p:txEl>
                                              <p:pRg st="0" end="0"/>
                                            </p:txEl>
                                          </p:spTgt>
                                        </p:tgtEl>
                                        <p:attrNameLst>
                                          <p:attrName>fillcolor</p:attrName>
                                        </p:attrNameLst>
                                      </p:cBhvr>
                                      <p:to>
                                        <a:schemeClr val="accent2"/>
                                      </p:to>
                                    </p:animClr>
                                    <p:set>
                                      <p:cBhvr>
                                        <p:cTn id="36" dur="500" fill="hold"/>
                                        <p:tgtEl>
                                          <p:spTgt spid="4">
                                            <p:txEl>
                                              <p:pRg st="0" end="0"/>
                                            </p:txEl>
                                          </p:spTgt>
                                        </p:tgtEl>
                                        <p:attrNameLst>
                                          <p:attrName>fill.type</p:attrName>
                                        </p:attrNameLst>
                                      </p:cBhvr>
                                      <p:to>
                                        <p:strVal val="solid"/>
                                      </p:to>
                                    </p:set>
                                    <p:anim to="1.5" calcmode="lin" valueType="num">
                                      <p:cBhvr override="childStyle">
                                        <p:cTn id="37" dur="500" fill="hold"/>
                                        <p:tgtEl>
                                          <p:spTgt spid="4">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4" grpId="1" build="allAtOnce"/>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62"/>
            <a:ext cx="7499350" cy="1143000"/>
          </a:xfrm>
        </p:spPr>
        <p:txBody>
          <a:bodyPr/>
          <a:lstStyle/>
          <a:p>
            <a:r>
              <a:rPr lang="zh-CN" altLang="en-US" b="1" dirty="0" smtClean="0"/>
              <a:t>如何提高睡眠质量</a:t>
            </a:r>
            <a:endParaRPr lang="zh-CN" altLang="en-US" dirty="0"/>
          </a:p>
        </p:txBody>
      </p:sp>
      <p:sp>
        <p:nvSpPr>
          <p:cNvPr id="3" name="内容占位符 2"/>
          <p:cNvSpPr>
            <a:spLocks noGrp="1"/>
          </p:cNvSpPr>
          <p:nvPr>
            <p:ph idx="1"/>
          </p:nvPr>
        </p:nvSpPr>
        <p:spPr>
          <a:xfrm>
            <a:off x="214282" y="928670"/>
            <a:ext cx="8715404" cy="5786454"/>
          </a:xfrm>
        </p:spPr>
        <p:txBody>
          <a:bodyPr/>
          <a:lstStyle/>
          <a:p>
            <a:pPr>
              <a:lnSpc>
                <a:spcPct val="90000"/>
              </a:lnSpc>
              <a:buFontTx/>
              <a:buNone/>
            </a:pPr>
            <a:r>
              <a:rPr lang="en-US" altLang="zh-CN" sz="2800" dirty="0" smtClean="0"/>
              <a:t>  </a:t>
            </a:r>
            <a:r>
              <a:rPr lang="zh-CN" altLang="en-US" sz="2800" b="1" dirty="0" smtClean="0"/>
              <a:t>首先</a:t>
            </a:r>
            <a:r>
              <a:rPr lang="zh-CN" altLang="en-US" sz="2800" b="1" dirty="0" smtClean="0">
                <a:solidFill>
                  <a:srgbClr val="669900"/>
                </a:solidFill>
              </a:rPr>
              <a:t>调整好心态</a:t>
            </a:r>
            <a:r>
              <a:rPr lang="zh-CN" altLang="en-US" sz="2800" b="1" dirty="0" smtClean="0"/>
              <a:t>，合理的</a:t>
            </a:r>
            <a:r>
              <a:rPr lang="zh-CN" altLang="en-US" sz="2800" b="1" dirty="0" smtClean="0">
                <a:solidFill>
                  <a:srgbClr val="669900"/>
                </a:solidFill>
              </a:rPr>
              <a:t>安排好作息时间</a:t>
            </a:r>
            <a:r>
              <a:rPr lang="zh-CN" altLang="en-US" sz="2800" b="1" dirty="0" smtClean="0"/>
              <a:t>。学校生活本身是有</a:t>
            </a:r>
            <a:r>
              <a:rPr lang="zh-CN" altLang="en-US" sz="2800" b="1" dirty="0" smtClean="0">
                <a:solidFill>
                  <a:srgbClr val="669900"/>
                </a:solidFill>
              </a:rPr>
              <a:t>规律性</a:t>
            </a:r>
            <a:r>
              <a:rPr lang="zh-CN" altLang="en-US" sz="2800" b="1" dirty="0" smtClean="0"/>
              <a:t>的，让自己的</a:t>
            </a:r>
            <a:r>
              <a:rPr lang="zh-CN" altLang="en-US" sz="2800" b="1" dirty="0" smtClean="0">
                <a:solidFill>
                  <a:srgbClr val="669900"/>
                </a:solidFill>
              </a:rPr>
              <a:t>生物钟去适应这种生活</a:t>
            </a:r>
            <a:r>
              <a:rPr lang="zh-CN" altLang="en-US" sz="2800" b="1" dirty="0" smtClean="0"/>
              <a:t>。</a:t>
            </a:r>
          </a:p>
          <a:p>
            <a:pPr>
              <a:lnSpc>
                <a:spcPct val="90000"/>
              </a:lnSpc>
              <a:buFontTx/>
              <a:buNone/>
            </a:pPr>
            <a:r>
              <a:rPr lang="en-US" altLang="zh-CN" sz="2800" b="1" dirty="0" smtClean="0"/>
              <a:t>1</a:t>
            </a:r>
            <a:r>
              <a:rPr lang="zh-CN" altLang="en-US" sz="2800" b="1" dirty="0" smtClean="0"/>
              <a:t>、上床睡觉前要</a:t>
            </a:r>
            <a:r>
              <a:rPr lang="zh-CN" altLang="en-US" sz="2800" b="1" dirty="0" smtClean="0">
                <a:solidFill>
                  <a:schemeClr val="hlink"/>
                </a:solidFill>
              </a:rPr>
              <a:t>保持情绪稳定</a:t>
            </a:r>
            <a:r>
              <a:rPr lang="zh-CN" altLang="en-US" sz="2800" b="1" dirty="0" smtClean="0"/>
              <a:t>，不要胡思乱想，有事情可以留到明天讨论（</a:t>
            </a:r>
            <a:r>
              <a:rPr lang="zh-CN" altLang="en-US" sz="2800" b="1" dirty="0" smtClean="0">
                <a:solidFill>
                  <a:schemeClr val="hlink"/>
                </a:solidFill>
              </a:rPr>
              <a:t>减少夜聊</a:t>
            </a:r>
            <a:r>
              <a:rPr lang="zh-CN" altLang="en-US" sz="2800" b="1" dirty="0" smtClean="0"/>
              <a:t>）。</a:t>
            </a:r>
          </a:p>
          <a:p>
            <a:pPr>
              <a:lnSpc>
                <a:spcPct val="90000"/>
              </a:lnSpc>
              <a:buFontTx/>
              <a:buNone/>
            </a:pPr>
            <a:r>
              <a:rPr lang="zh-CN" altLang="en-US" sz="2800" b="1" dirty="0" smtClean="0"/>
              <a:t> </a:t>
            </a:r>
            <a:r>
              <a:rPr lang="en-US" altLang="zh-CN" sz="2800" b="1" dirty="0" smtClean="0"/>
              <a:t>2</a:t>
            </a:r>
            <a:r>
              <a:rPr lang="zh-CN" altLang="en-US" sz="2800" b="1" dirty="0" smtClean="0"/>
              <a:t>、可以饮一杯温热的牛奶（或水）。睡前喝饮温热饮料是一种很好的习惯，可以使身体放松。</a:t>
            </a:r>
          </a:p>
          <a:p>
            <a:pPr>
              <a:lnSpc>
                <a:spcPct val="90000"/>
              </a:lnSpc>
              <a:buFontTx/>
              <a:buNone/>
            </a:pPr>
            <a:r>
              <a:rPr lang="zh-CN" altLang="en-US" sz="2800" b="1" dirty="0" smtClean="0"/>
              <a:t> </a:t>
            </a:r>
            <a:r>
              <a:rPr lang="en-US" altLang="zh-CN" sz="2800" b="1" dirty="0" smtClean="0"/>
              <a:t>3</a:t>
            </a:r>
            <a:r>
              <a:rPr lang="zh-CN" altLang="en-US" sz="2800" b="1" dirty="0" smtClean="0"/>
              <a:t>、睡前</a:t>
            </a:r>
            <a:r>
              <a:rPr lang="en-US" altLang="zh-CN" sz="2800" b="1" dirty="0" smtClean="0"/>
              <a:t>1</a:t>
            </a:r>
            <a:r>
              <a:rPr lang="zh-CN" altLang="en-US" sz="2800" b="1" dirty="0" smtClean="0"/>
              <a:t>小时要</a:t>
            </a:r>
            <a:r>
              <a:rPr lang="zh-CN" altLang="en-US" sz="2800" b="1" dirty="0" smtClean="0">
                <a:solidFill>
                  <a:schemeClr val="hlink"/>
                </a:solidFill>
              </a:rPr>
              <a:t>远离手机</a:t>
            </a:r>
            <a:r>
              <a:rPr lang="zh-CN" altLang="en-US" sz="2800" b="1" dirty="0" smtClean="0"/>
              <a:t>，因为手机屏幕闪烁的光线会使人神经兴奋而影响睡眠。</a:t>
            </a:r>
          </a:p>
          <a:p>
            <a:pPr>
              <a:lnSpc>
                <a:spcPct val="90000"/>
              </a:lnSpc>
              <a:buFontTx/>
              <a:buNone/>
            </a:pPr>
            <a:r>
              <a:rPr lang="zh-CN" altLang="en-US" sz="2800" b="1" dirty="0" smtClean="0"/>
              <a:t> </a:t>
            </a:r>
            <a:r>
              <a:rPr lang="en-US" altLang="zh-CN" sz="2800" b="1" dirty="0" smtClean="0"/>
              <a:t>4</a:t>
            </a:r>
            <a:r>
              <a:rPr lang="zh-CN" altLang="en-US" sz="2800" b="1" dirty="0" smtClean="0"/>
              <a:t>、请把忧虑苦恼心事暂时放在一边，不要去想它，闭上眼睛静静入睡。</a:t>
            </a:r>
          </a:p>
          <a:p>
            <a:pPr>
              <a:lnSpc>
                <a:spcPct val="90000"/>
              </a:lnSpc>
              <a:buFontTx/>
              <a:buNone/>
            </a:pPr>
            <a:r>
              <a:rPr lang="zh-CN" altLang="en-US" sz="2800" b="1" dirty="0" smtClean="0"/>
              <a:t> </a:t>
            </a:r>
            <a:r>
              <a:rPr lang="en-US" altLang="zh-CN" sz="2800" b="1" dirty="0" smtClean="0"/>
              <a:t>5</a:t>
            </a:r>
            <a:r>
              <a:rPr lang="zh-CN" altLang="en-US" sz="2800" b="1" dirty="0" smtClean="0"/>
              <a:t>、进行深呼吸，听节奏缓慢和不会令人心情激动的音乐或歌曲，使混乱的心情随着音乐节奏缓和下来（</a:t>
            </a:r>
            <a:r>
              <a:rPr lang="zh-CN" altLang="en-US" sz="2800" b="1" dirty="0" smtClean="0">
                <a:solidFill>
                  <a:schemeClr val="hlink"/>
                </a:solidFill>
              </a:rPr>
              <a:t>请不要跟着哼唱</a:t>
            </a:r>
            <a:r>
              <a:rPr lang="zh-CN" altLang="en-US" sz="2800" b="1" dirty="0" smtClean="0"/>
              <a:t>）。</a:t>
            </a:r>
            <a:endParaRPr lang="zh-CN" alt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42976" y="500042"/>
            <a:ext cx="7499350" cy="4800600"/>
          </a:xfrm>
        </p:spPr>
        <p:txBody>
          <a:bodyPr/>
          <a:lstStyle/>
          <a:p>
            <a:r>
              <a:rPr lang="en-US" altLang="zh-CN" b="1" dirty="0" smtClean="0"/>
              <a:t>6. </a:t>
            </a:r>
            <a:r>
              <a:rPr lang="zh-CN" altLang="en-US" b="1" dirty="0" smtClean="0"/>
              <a:t>白天打盹可能会导致夜晚睡眠时间被“剥夺”。白天的睡眠时间严格控制在</a:t>
            </a:r>
            <a:r>
              <a:rPr lang="en-US" altLang="zh-CN" b="1" dirty="0" smtClean="0"/>
              <a:t>1</a:t>
            </a:r>
            <a:r>
              <a:rPr lang="zh-CN" altLang="en-US" b="1" dirty="0" smtClean="0"/>
              <a:t>个小时以内，且</a:t>
            </a:r>
            <a:r>
              <a:rPr lang="zh-CN" altLang="en-US" b="1" dirty="0" smtClean="0">
                <a:solidFill>
                  <a:schemeClr val="hlink"/>
                </a:solidFill>
              </a:rPr>
              <a:t>不能在下午三点后还睡觉</a:t>
            </a:r>
            <a:r>
              <a:rPr lang="zh-CN" altLang="en-US" b="1" dirty="0" smtClean="0"/>
              <a:t> 。</a:t>
            </a:r>
          </a:p>
          <a:p>
            <a:r>
              <a:rPr lang="en-US" altLang="zh-CN" b="1" dirty="0" smtClean="0"/>
              <a:t>7.</a:t>
            </a:r>
            <a:r>
              <a:rPr lang="zh-CN" altLang="en-US" b="1" dirty="0" smtClean="0"/>
              <a:t>下午锻炼是帮助睡眠的最佳时间，而有</a:t>
            </a:r>
            <a:r>
              <a:rPr lang="zh-CN" altLang="en-US" b="1" dirty="0" smtClean="0">
                <a:solidFill>
                  <a:schemeClr val="hlink"/>
                </a:solidFill>
              </a:rPr>
              <a:t>规律的身体锻炼</a:t>
            </a:r>
            <a:r>
              <a:rPr lang="zh-CN" altLang="en-US" b="1" dirty="0" smtClean="0"/>
              <a:t>能提高夜间睡眠的质量。</a:t>
            </a:r>
          </a:p>
          <a:p>
            <a:r>
              <a:rPr lang="en-US" altLang="zh-CN" b="1" dirty="0" smtClean="0"/>
              <a:t>8</a:t>
            </a:r>
            <a:r>
              <a:rPr lang="zh-CN" altLang="en-US" b="1" dirty="0" smtClean="0"/>
              <a:t>、读一些容易拿起来、也容易放得下的书，读一些容易理解的文章，如短篇故事、喜剧故事，或者你童年时喜欢的故事等（</a:t>
            </a:r>
            <a:r>
              <a:rPr lang="zh-CN" altLang="en-US" b="1" dirty="0" smtClean="0">
                <a:solidFill>
                  <a:schemeClr val="hlink"/>
                </a:solidFill>
              </a:rPr>
              <a:t>千万不要读小说，特别是开新坑，否则天就亮了</a:t>
            </a:r>
            <a:r>
              <a:rPr lang="zh-CN" altLang="en-US" b="1" dirty="0" smtClean="0"/>
              <a:t>）。</a:t>
            </a:r>
          </a:p>
          <a:p>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5541" name="Picture 5" descr="01134eb41d373a40d"/>
          <p:cNvPicPr>
            <a:picLocks noChangeAspect="1" noChangeArrowheads="1"/>
          </p:cNvPicPr>
          <p:nvPr/>
        </p:nvPicPr>
        <p:blipFill>
          <a:blip r:embed="rId2" cstate="print"/>
          <a:srcRect/>
          <a:stretch>
            <a:fillRect/>
          </a:stretch>
        </p:blipFill>
        <p:spPr bwMode="auto">
          <a:xfrm>
            <a:off x="1403350" y="0"/>
            <a:ext cx="7740650" cy="6886575"/>
          </a:xfrm>
          <a:prstGeom prst="rect">
            <a:avLst/>
          </a:prstGeom>
          <a:noFill/>
        </p:spPr>
      </p:pic>
      <p:sp>
        <p:nvSpPr>
          <p:cNvPr id="65537" name="Rectangle 2"/>
          <p:cNvSpPr>
            <a:spLocks noGrp="1"/>
          </p:cNvSpPr>
          <p:nvPr>
            <p:ph type="title"/>
          </p:nvPr>
        </p:nvSpPr>
        <p:spPr bwMode="auto">
          <a:xfrm>
            <a:off x="684213" y="198438"/>
            <a:ext cx="7499350" cy="1143000"/>
          </a:xfrm>
        </p:spPr>
        <p:txBody>
          <a:bodyPr vert="horz" wrap="square" lIns="91440" tIns="45720" rIns="91440" bIns="45720" numCol="1" anchorCtr="0" compatLnSpc="1">
            <a:prstTxWarp prst="textNoShape">
              <a:avLst/>
            </a:prstTxWarp>
          </a:bodyPr>
          <a:lstStyle/>
          <a:p>
            <a:r>
              <a:rPr lang="zh-CN" altLang="en-US" b="1" smtClean="0">
                <a:effectLst/>
              </a:rPr>
              <a:t>睡眠不足的害处</a:t>
            </a:r>
          </a:p>
        </p:txBody>
      </p:sp>
      <p:sp>
        <p:nvSpPr>
          <p:cNvPr id="65538" name="Rectangle 3"/>
          <p:cNvSpPr>
            <a:spLocks noGrp="1"/>
          </p:cNvSpPr>
          <p:nvPr>
            <p:ph type="body" idx="1"/>
          </p:nvPr>
        </p:nvSpPr>
        <p:spPr>
          <a:xfrm>
            <a:off x="0" y="1365250"/>
            <a:ext cx="6732588" cy="5880100"/>
          </a:xfrm>
        </p:spPr>
        <p:txBody>
          <a:bodyPr/>
          <a:lstStyle/>
          <a:p>
            <a:pPr>
              <a:lnSpc>
                <a:spcPct val="90000"/>
              </a:lnSpc>
            </a:pPr>
            <a:r>
              <a:rPr lang="zh-CN" altLang="en-US" b="1" dirty="0" smtClean="0"/>
              <a:t>睡眠对青春期的同学有巨大的影响</a:t>
            </a:r>
            <a:endParaRPr lang="en-US" altLang="zh-CN" b="1" dirty="0" smtClean="0"/>
          </a:p>
          <a:p>
            <a:pPr>
              <a:lnSpc>
                <a:spcPct val="90000"/>
              </a:lnSpc>
            </a:pPr>
            <a:r>
              <a:rPr lang="zh-CN" altLang="en-US" b="1" dirty="0" smtClean="0"/>
              <a:t>长期睡眠不足会导致头脑不太灵活</a:t>
            </a:r>
            <a:endParaRPr lang="en-US" altLang="zh-CN" b="1" dirty="0" smtClean="0"/>
          </a:p>
          <a:p>
            <a:pPr>
              <a:lnSpc>
                <a:spcPct val="90000"/>
              </a:lnSpc>
            </a:pPr>
            <a:r>
              <a:rPr lang="zh-CN" altLang="en-US" b="1" dirty="0" smtClean="0"/>
              <a:t>个子矮小，学习效率问题更是突出</a:t>
            </a:r>
            <a:endParaRPr lang="en-US" altLang="zh-CN" b="1" dirty="0" smtClean="0"/>
          </a:p>
          <a:p>
            <a:pPr>
              <a:lnSpc>
                <a:spcPct val="90000"/>
              </a:lnSpc>
            </a:pPr>
            <a:r>
              <a:rPr lang="en-US" altLang="zh-CN" b="1" dirty="0" smtClean="0"/>
              <a:t> </a:t>
            </a:r>
            <a:r>
              <a:rPr lang="zh-CN" altLang="en-US" b="1" dirty="0" smtClean="0"/>
              <a:t>注意力无法集中。</a:t>
            </a:r>
            <a:endParaRPr lang="en-US" altLang="zh-CN" b="1" dirty="0" smtClean="0"/>
          </a:p>
          <a:p>
            <a:pPr>
              <a:lnSpc>
                <a:spcPct val="90000"/>
              </a:lnSpc>
              <a:buFont typeface="Wingdings 2" pitchFamily="18" charset="2"/>
              <a:buNone/>
            </a:pPr>
            <a:r>
              <a:rPr lang="en-US" altLang="zh-CN" b="1" dirty="0" smtClean="0"/>
              <a:t> </a:t>
            </a:r>
            <a:endParaRPr lang="en-US" altLang="zh-CN" b="1" dirty="0" smtClean="0"/>
          </a:p>
          <a:p>
            <a:pPr>
              <a:lnSpc>
                <a:spcPct val="90000"/>
              </a:lnSpc>
              <a:buFont typeface="Wingdings 2" pitchFamily="18" charset="2"/>
              <a:buNone/>
            </a:pPr>
            <a:r>
              <a:rPr lang="zh-CN" altLang="en-US" b="1" dirty="0" smtClean="0"/>
              <a:t>表现</a:t>
            </a:r>
            <a:r>
              <a:rPr lang="zh-CN" altLang="en-US" b="1" dirty="0" smtClean="0"/>
              <a:t>在：思维迟钝，所</a:t>
            </a:r>
            <a:r>
              <a:rPr lang="zh-CN" altLang="en-US" b="1" dirty="0" smtClean="0"/>
              <a:t>答非所问，身体</a:t>
            </a:r>
            <a:r>
              <a:rPr lang="zh-CN" altLang="en-US" b="1" dirty="0" smtClean="0"/>
              <a:t>平衡能力下降，肢体不协调，视线不聚焦，基本靠反射弧活动。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37"/>
                                        </p:tgtEl>
                                        <p:attrNameLst>
                                          <p:attrName>style.visibility</p:attrName>
                                        </p:attrNameLst>
                                      </p:cBhvr>
                                      <p:to>
                                        <p:strVal val="visible"/>
                                      </p:to>
                                    </p:set>
                                    <p:animEffect transition="in" filter="blinds(horizontal)">
                                      <p:cBhvr>
                                        <p:cTn id="7" dur="500"/>
                                        <p:tgtEl>
                                          <p:spTgt spid="655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5538">
                                            <p:txEl>
                                              <p:pRg st="0" end="0"/>
                                            </p:txEl>
                                          </p:spTgt>
                                        </p:tgtEl>
                                        <p:attrNameLst>
                                          <p:attrName>style.visibility</p:attrName>
                                        </p:attrNameLst>
                                      </p:cBhvr>
                                      <p:to>
                                        <p:strVal val="visible"/>
                                      </p:to>
                                    </p:set>
                                    <p:anim calcmode="lin" valueType="num">
                                      <p:cBhvr additive="base">
                                        <p:cTn id="12" dur="500" fill="hold"/>
                                        <p:tgtEl>
                                          <p:spTgt spid="6553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55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5538">
                                            <p:txEl>
                                              <p:pRg st="1" end="1"/>
                                            </p:txEl>
                                          </p:spTgt>
                                        </p:tgtEl>
                                        <p:attrNameLst>
                                          <p:attrName>style.visibility</p:attrName>
                                        </p:attrNameLst>
                                      </p:cBhvr>
                                      <p:to>
                                        <p:strVal val="visible"/>
                                      </p:to>
                                    </p:set>
                                    <p:anim calcmode="lin" valueType="num">
                                      <p:cBhvr additive="base">
                                        <p:cTn id="18" dur="500" fill="hold"/>
                                        <p:tgtEl>
                                          <p:spTgt spid="6553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55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5538">
                                            <p:txEl>
                                              <p:pRg st="2" end="2"/>
                                            </p:txEl>
                                          </p:spTgt>
                                        </p:tgtEl>
                                        <p:attrNameLst>
                                          <p:attrName>style.visibility</p:attrName>
                                        </p:attrNameLst>
                                      </p:cBhvr>
                                      <p:to>
                                        <p:strVal val="visible"/>
                                      </p:to>
                                    </p:set>
                                    <p:anim calcmode="lin" valueType="num">
                                      <p:cBhvr additive="base">
                                        <p:cTn id="24" dur="500" fill="hold"/>
                                        <p:tgtEl>
                                          <p:spTgt spid="6553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55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5538">
                                            <p:txEl>
                                              <p:pRg st="3" end="3"/>
                                            </p:txEl>
                                          </p:spTgt>
                                        </p:tgtEl>
                                        <p:attrNameLst>
                                          <p:attrName>style.visibility</p:attrName>
                                        </p:attrNameLst>
                                      </p:cBhvr>
                                      <p:to>
                                        <p:strVal val="visible"/>
                                      </p:to>
                                    </p:set>
                                    <p:anim calcmode="lin" valueType="num">
                                      <p:cBhvr additive="base">
                                        <p:cTn id="30" dur="500" fill="hold"/>
                                        <p:tgtEl>
                                          <p:spTgt spid="6553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55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5538">
                                            <p:txEl>
                                              <p:pRg st="4" end="4"/>
                                            </p:txEl>
                                          </p:spTgt>
                                        </p:tgtEl>
                                        <p:attrNameLst>
                                          <p:attrName>style.visibility</p:attrName>
                                        </p:attrNameLst>
                                      </p:cBhvr>
                                      <p:to>
                                        <p:strVal val="visible"/>
                                      </p:to>
                                    </p:set>
                                    <p:anim calcmode="lin" valueType="num">
                                      <p:cBhvr additive="base">
                                        <p:cTn id="36" dur="500" fill="hold"/>
                                        <p:tgtEl>
                                          <p:spTgt spid="65538">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55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5538">
                                            <p:txEl>
                                              <p:pRg st="5" end="5"/>
                                            </p:txEl>
                                          </p:spTgt>
                                        </p:tgtEl>
                                        <p:attrNameLst>
                                          <p:attrName>style.visibility</p:attrName>
                                        </p:attrNameLst>
                                      </p:cBhvr>
                                      <p:to>
                                        <p:strVal val="visible"/>
                                      </p:to>
                                    </p:set>
                                    <p:anim calcmode="lin" valueType="num">
                                      <p:cBhvr additive="base">
                                        <p:cTn id="42" dur="500" fill="hold"/>
                                        <p:tgtEl>
                                          <p:spTgt spid="65538">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553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p:bldP spid="65538"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t="-16000" b="-16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7499350" cy="1143000"/>
          </a:xfrm>
        </p:spPr>
        <p:txBody>
          <a:bodyPr vert="horz" wrap="square" lIns="91440" tIns="45720" rIns="91440" bIns="45720" numCol="1" anchorCtr="0" compatLnSpc="1">
            <a:prstTxWarp prst="textNoShape">
              <a:avLst/>
            </a:prstTxWarp>
          </a:bodyPr>
          <a:lstStyle/>
          <a:p>
            <a:r>
              <a:rPr lang="zh-CN" altLang="en-US" sz="4400" b="1" dirty="0" smtClean="0">
                <a:solidFill>
                  <a:schemeClr val="bg1"/>
                </a:solidFill>
                <a:effectLst>
                  <a:outerShdw blurRad="38100" dist="38100" dir="2700000" algn="tl">
                    <a:srgbClr val="C0C0C0"/>
                  </a:outerShdw>
                </a:effectLst>
                <a:latin typeface="华文彩云" pitchFamily="2" charset="-122"/>
                <a:ea typeface="华文彩云" pitchFamily="2" charset="-122"/>
              </a:rPr>
              <a:t>同学睡眠心得体会</a:t>
            </a:r>
            <a:endParaRPr lang="zh-CN" altLang="en-US" b="1" dirty="0" smtClean="0">
              <a:solidFill>
                <a:schemeClr val="bg1"/>
              </a:solidFill>
              <a:effectLst>
                <a:outerShdw blurRad="38100" dist="38100" dir="2700000" algn="tl">
                  <a:srgbClr val="C0C0C0"/>
                </a:outerShdw>
              </a:effectLst>
              <a:latin typeface="华文彩云" pitchFamily="2" charset="-122"/>
              <a:ea typeface="华文彩云" pitchFamily="2" charset="-122"/>
            </a:endParaRPr>
          </a:p>
        </p:txBody>
      </p:sp>
      <p:sp>
        <p:nvSpPr>
          <p:cNvPr id="3" name="内容占位符 2"/>
          <p:cNvSpPr>
            <a:spLocks noGrp="1"/>
          </p:cNvSpPr>
          <p:nvPr>
            <p:ph idx="1"/>
          </p:nvPr>
        </p:nvSpPr>
        <p:spPr>
          <a:xfrm>
            <a:off x="1000100" y="1643050"/>
            <a:ext cx="7499350" cy="4800600"/>
          </a:xfrm>
        </p:spPr>
        <p:txBody>
          <a:bodyPr/>
          <a:lstStyle/>
          <a:p>
            <a:r>
              <a:rPr lang="zh-CN" altLang="en-US" sz="3600" b="1" dirty="0" smtClean="0">
                <a:solidFill>
                  <a:schemeClr val="bg1"/>
                </a:solidFill>
              </a:rPr>
              <a:t>不要数羊，外国人因为</a:t>
            </a:r>
            <a:r>
              <a:rPr lang="en-US" altLang="zh-CN" sz="3600" b="1" dirty="0" smtClean="0">
                <a:solidFill>
                  <a:schemeClr val="bg1"/>
                </a:solidFill>
              </a:rPr>
              <a:t>sheep</a:t>
            </a:r>
            <a:r>
              <a:rPr lang="zh-CN" altLang="en-US" sz="3600" b="1" dirty="0" smtClean="0">
                <a:solidFill>
                  <a:schemeClr val="bg1"/>
                </a:solidFill>
              </a:rPr>
              <a:t>和</a:t>
            </a:r>
            <a:r>
              <a:rPr lang="en-US" altLang="zh-CN" sz="3600" b="1" dirty="0" smtClean="0">
                <a:solidFill>
                  <a:schemeClr val="bg1"/>
                </a:solidFill>
              </a:rPr>
              <a:t>sleep</a:t>
            </a:r>
            <a:r>
              <a:rPr lang="zh-CN" altLang="en-US" sz="3600" b="1" dirty="0" smtClean="0">
                <a:solidFill>
                  <a:schemeClr val="bg1"/>
                </a:solidFill>
              </a:rPr>
              <a:t>的发音相近所以才发明数羊的方法以达到心理暗示，作为一个中国好青年，我们应该做的是：“一杯水，两杯水，三杯水，四杯水</a:t>
            </a:r>
            <a:r>
              <a:rPr lang="en-US" altLang="zh-CN" sz="3600" b="1" dirty="0" smtClean="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FF9999"/>
        </a:solidFill>
        <a:effectLst/>
      </p:bgPr>
    </p:bg>
    <p:spTree>
      <p:nvGrpSpPr>
        <p:cNvPr id="1" name=""/>
        <p:cNvGrpSpPr/>
        <p:nvPr/>
      </p:nvGrpSpPr>
      <p:grpSpPr>
        <a:xfrm>
          <a:off x="0" y="0"/>
          <a:ext cx="0" cy="0"/>
          <a:chOff x="0" y="0"/>
          <a:chExt cx="0" cy="0"/>
        </a:xfrm>
      </p:grpSpPr>
      <p:sp>
        <p:nvSpPr>
          <p:cNvPr id="67586" name="内容占位符 2"/>
          <p:cNvSpPr>
            <a:spLocks noGrp="1"/>
          </p:cNvSpPr>
          <p:nvPr>
            <p:ph idx="1"/>
          </p:nvPr>
        </p:nvSpPr>
        <p:spPr>
          <a:xfrm>
            <a:off x="468313" y="908050"/>
            <a:ext cx="8466137" cy="5483225"/>
          </a:xfrm>
        </p:spPr>
        <p:txBody>
          <a:bodyPr/>
          <a:lstStyle/>
          <a:p>
            <a:r>
              <a:rPr lang="zh-CN" altLang="en-US" sz="3600" b="1" smtClean="0"/>
              <a:t>减少天马行空的幻想，女生就不要幻想自己是什么连续剧女主角（千万不要连台词都编好），男生也不要幻想自己是篮球（足球）主力，最后一秒绝杀什么的，爱好学习的同学也不要幻想自己得了年级第一上台发言（更不要模拟发言稿），否则会越来越兴奋。</a:t>
            </a:r>
          </a:p>
          <a:p>
            <a:endParaRPr lang="zh-CN" altLang="en-US" sz="3600"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down)">
                                      <p:cBhvr>
                                        <p:cTn id="7" dur="580">
                                          <p:stCondLst>
                                            <p:cond delay="0"/>
                                          </p:stCondLst>
                                        </p:cTn>
                                        <p:tgtEl>
                                          <p:spTgt spid="67586"/>
                                        </p:tgtEl>
                                      </p:cBhvr>
                                    </p:animEffect>
                                    <p:anim calcmode="lin" valueType="num">
                                      <p:cBhvr>
                                        <p:cTn id="8" dur="1822" tmFilter="0,0; 0.14,0.36; 0.43,0.73; 0.71,0.91; 1.0,1.0">
                                          <p:stCondLst>
                                            <p:cond delay="0"/>
                                          </p:stCondLst>
                                        </p:cTn>
                                        <p:tgtEl>
                                          <p:spTgt spid="6758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758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758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758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7586"/>
                                        </p:tgtEl>
                                        <p:attrNameLst>
                                          <p:attrName>ppt_y</p:attrName>
                                        </p:attrNameLst>
                                      </p:cBhvr>
                                      <p:tavLst>
                                        <p:tav tm="0" fmla="#ppt_y-sin(pi*$)/81">
                                          <p:val>
                                            <p:fltVal val="0"/>
                                          </p:val>
                                        </p:tav>
                                        <p:tav tm="100000">
                                          <p:val>
                                            <p:fltVal val="1"/>
                                          </p:val>
                                        </p:tav>
                                      </p:tavLst>
                                    </p:anim>
                                    <p:animScale>
                                      <p:cBhvr>
                                        <p:cTn id="13" dur="26">
                                          <p:stCondLst>
                                            <p:cond delay="650"/>
                                          </p:stCondLst>
                                        </p:cTn>
                                        <p:tgtEl>
                                          <p:spTgt spid="67586"/>
                                        </p:tgtEl>
                                      </p:cBhvr>
                                      <p:to x="100000" y="60000"/>
                                    </p:animScale>
                                    <p:animScale>
                                      <p:cBhvr>
                                        <p:cTn id="14" dur="166" decel="50000">
                                          <p:stCondLst>
                                            <p:cond delay="676"/>
                                          </p:stCondLst>
                                        </p:cTn>
                                        <p:tgtEl>
                                          <p:spTgt spid="67586"/>
                                        </p:tgtEl>
                                      </p:cBhvr>
                                      <p:to x="100000" y="100000"/>
                                    </p:animScale>
                                    <p:animScale>
                                      <p:cBhvr>
                                        <p:cTn id="15" dur="26">
                                          <p:stCondLst>
                                            <p:cond delay="1312"/>
                                          </p:stCondLst>
                                        </p:cTn>
                                        <p:tgtEl>
                                          <p:spTgt spid="67586"/>
                                        </p:tgtEl>
                                      </p:cBhvr>
                                      <p:to x="100000" y="80000"/>
                                    </p:animScale>
                                    <p:animScale>
                                      <p:cBhvr>
                                        <p:cTn id="16" dur="166" decel="50000">
                                          <p:stCondLst>
                                            <p:cond delay="1338"/>
                                          </p:stCondLst>
                                        </p:cTn>
                                        <p:tgtEl>
                                          <p:spTgt spid="67586"/>
                                        </p:tgtEl>
                                      </p:cBhvr>
                                      <p:to x="100000" y="100000"/>
                                    </p:animScale>
                                    <p:animScale>
                                      <p:cBhvr>
                                        <p:cTn id="17" dur="26">
                                          <p:stCondLst>
                                            <p:cond delay="1642"/>
                                          </p:stCondLst>
                                        </p:cTn>
                                        <p:tgtEl>
                                          <p:spTgt spid="67586"/>
                                        </p:tgtEl>
                                      </p:cBhvr>
                                      <p:to x="100000" y="90000"/>
                                    </p:animScale>
                                    <p:animScale>
                                      <p:cBhvr>
                                        <p:cTn id="18" dur="166" decel="50000">
                                          <p:stCondLst>
                                            <p:cond delay="1668"/>
                                          </p:stCondLst>
                                        </p:cTn>
                                        <p:tgtEl>
                                          <p:spTgt spid="67586"/>
                                        </p:tgtEl>
                                      </p:cBhvr>
                                      <p:to x="100000" y="100000"/>
                                    </p:animScale>
                                    <p:animScale>
                                      <p:cBhvr>
                                        <p:cTn id="19" dur="26">
                                          <p:stCondLst>
                                            <p:cond delay="1808"/>
                                          </p:stCondLst>
                                        </p:cTn>
                                        <p:tgtEl>
                                          <p:spTgt spid="67586"/>
                                        </p:tgtEl>
                                      </p:cBhvr>
                                      <p:to x="100000" y="95000"/>
                                    </p:animScale>
                                    <p:animScale>
                                      <p:cBhvr>
                                        <p:cTn id="20" dur="166" decel="50000">
                                          <p:stCondLst>
                                            <p:cond delay="1834"/>
                                          </p:stCondLst>
                                        </p:cTn>
                                        <p:tgtEl>
                                          <p:spTgt spid="675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内容占位符 2"/>
          <p:cNvSpPr>
            <a:spLocks noGrp="1"/>
          </p:cNvSpPr>
          <p:nvPr>
            <p:ph idx="1"/>
          </p:nvPr>
        </p:nvSpPr>
        <p:spPr>
          <a:xfrm>
            <a:off x="1357290" y="785794"/>
            <a:ext cx="7358114" cy="5184775"/>
          </a:xfrm>
        </p:spPr>
        <p:txBody>
          <a:bodyPr/>
          <a:lstStyle/>
          <a:p>
            <a:r>
              <a:rPr lang="zh-CN" altLang="en-US" sz="4400" b="1" dirty="0" smtClean="0">
                <a:latin typeface="华文新魏" pitchFamily="2" charset="-122"/>
                <a:ea typeface="华文新魏" pitchFamily="2" charset="-122"/>
              </a:rPr>
              <a:t>想象自己在一个自己喜欢的房子里，房子里面有一张超舒服的床，此刻的你躺在床上面，感觉很累很困，这时手脚已经没力气摆动了也不想摆动，眼皮也睁不开了，就这样渐渐进入梦乡。</a:t>
            </a:r>
          </a:p>
          <a:p>
            <a:endParaRPr lang="zh-CN" altLang="en-US" sz="4400" b="1" dirty="0" smtClean="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down)">
                                      <p:cBhvr>
                                        <p:cTn id="7" dur="580">
                                          <p:stCondLst>
                                            <p:cond delay="0"/>
                                          </p:stCondLst>
                                        </p:cTn>
                                        <p:tgtEl>
                                          <p:spTgt spid="68610"/>
                                        </p:tgtEl>
                                      </p:cBhvr>
                                    </p:animEffect>
                                    <p:anim calcmode="lin" valueType="num">
                                      <p:cBhvr>
                                        <p:cTn id="8" dur="1822" tmFilter="0,0; 0.14,0.36; 0.43,0.73; 0.71,0.91; 1.0,1.0">
                                          <p:stCondLst>
                                            <p:cond delay="0"/>
                                          </p:stCondLst>
                                        </p:cTn>
                                        <p:tgtEl>
                                          <p:spTgt spid="686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86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86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86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8610"/>
                                        </p:tgtEl>
                                        <p:attrNameLst>
                                          <p:attrName>ppt_y</p:attrName>
                                        </p:attrNameLst>
                                      </p:cBhvr>
                                      <p:tavLst>
                                        <p:tav tm="0" fmla="#ppt_y-sin(pi*$)/81">
                                          <p:val>
                                            <p:fltVal val="0"/>
                                          </p:val>
                                        </p:tav>
                                        <p:tav tm="100000">
                                          <p:val>
                                            <p:fltVal val="1"/>
                                          </p:val>
                                        </p:tav>
                                      </p:tavLst>
                                    </p:anim>
                                    <p:animScale>
                                      <p:cBhvr>
                                        <p:cTn id="13" dur="26">
                                          <p:stCondLst>
                                            <p:cond delay="650"/>
                                          </p:stCondLst>
                                        </p:cTn>
                                        <p:tgtEl>
                                          <p:spTgt spid="68610"/>
                                        </p:tgtEl>
                                      </p:cBhvr>
                                      <p:to x="100000" y="60000"/>
                                    </p:animScale>
                                    <p:animScale>
                                      <p:cBhvr>
                                        <p:cTn id="14" dur="166" decel="50000">
                                          <p:stCondLst>
                                            <p:cond delay="676"/>
                                          </p:stCondLst>
                                        </p:cTn>
                                        <p:tgtEl>
                                          <p:spTgt spid="68610"/>
                                        </p:tgtEl>
                                      </p:cBhvr>
                                      <p:to x="100000" y="100000"/>
                                    </p:animScale>
                                    <p:animScale>
                                      <p:cBhvr>
                                        <p:cTn id="15" dur="26">
                                          <p:stCondLst>
                                            <p:cond delay="1312"/>
                                          </p:stCondLst>
                                        </p:cTn>
                                        <p:tgtEl>
                                          <p:spTgt spid="68610"/>
                                        </p:tgtEl>
                                      </p:cBhvr>
                                      <p:to x="100000" y="80000"/>
                                    </p:animScale>
                                    <p:animScale>
                                      <p:cBhvr>
                                        <p:cTn id="16" dur="166" decel="50000">
                                          <p:stCondLst>
                                            <p:cond delay="1338"/>
                                          </p:stCondLst>
                                        </p:cTn>
                                        <p:tgtEl>
                                          <p:spTgt spid="68610"/>
                                        </p:tgtEl>
                                      </p:cBhvr>
                                      <p:to x="100000" y="100000"/>
                                    </p:animScale>
                                    <p:animScale>
                                      <p:cBhvr>
                                        <p:cTn id="17" dur="26">
                                          <p:stCondLst>
                                            <p:cond delay="1642"/>
                                          </p:stCondLst>
                                        </p:cTn>
                                        <p:tgtEl>
                                          <p:spTgt spid="68610"/>
                                        </p:tgtEl>
                                      </p:cBhvr>
                                      <p:to x="100000" y="90000"/>
                                    </p:animScale>
                                    <p:animScale>
                                      <p:cBhvr>
                                        <p:cTn id="18" dur="166" decel="50000">
                                          <p:stCondLst>
                                            <p:cond delay="1668"/>
                                          </p:stCondLst>
                                        </p:cTn>
                                        <p:tgtEl>
                                          <p:spTgt spid="68610"/>
                                        </p:tgtEl>
                                      </p:cBhvr>
                                      <p:to x="100000" y="100000"/>
                                    </p:animScale>
                                    <p:animScale>
                                      <p:cBhvr>
                                        <p:cTn id="19" dur="26">
                                          <p:stCondLst>
                                            <p:cond delay="1808"/>
                                          </p:stCondLst>
                                        </p:cTn>
                                        <p:tgtEl>
                                          <p:spTgt spid="68610"/>
                                        </p:tgtEl>
                                      </p:cBhvr>
                                      <p:to x="100000" y="95000"/>
                                    </p:animScale>
                                    <p:animScale>
                                      <p:cBhvr>
                                        <p:cTn id="20" dur="166" decel="50000">
                                          <p:stCondLst>
                                            <p:cond delay="1834"/>
                                          </p:stCondLst>
                                        </p:cTn>
                                        <p:tgtEl>
                                          <p:spTgt spid="686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20110223_3a68df440e5feaa07682QnNoKfcRp0yR"/>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标题 1"/>
          <p:cNvSpPr>
            <a:spLocks noGrp="1"/>
          </p:cNvSpPr>
          <p:nvPr>
            <p:ph type="title"/>
          </p:nvPr>
        </p:nvSpPr>
        <p:spPr>
          <a:xfrm>
            <a:off x="428596" y="214290"/>
            <a:ext cx="7499350" cy="1143000"/>
          </a:xfrm>
        </p:spPr>
        <p:txBody>
          <a:bodyPr vert="horz" wrap="square" lIns="91440" tIns="45720" rIns="91440" bIns="45720" numCol="1" anchorCtr="0" compatLnSpc="1">
            <a:prstTxWarp prst="textNoShape">
              <a:avLst/>
            </a:prstTxWarp>
            <a:normAutofit fontScale="90000"/>
          </a:bodyPr>
          <a:lstStyle/>
          <a:p>
            <a:r>
              <a:rPr lang="zh-CN" altLang="en-US" sz="5700" dirty="0" smtClean="0">
                <a:effectLst>
                  <a:outerShdw blurRad="38100" dist="38100" dir="2700000" algn="tl">
                    <a:srgbClr val="C0C0C0"/>
                  </a:outerShdw>
                </a:effectLst>
              </a:rPr>
              <a:t>大脑清醒操</a:t>
            </a:r>
            <a:r>
              <a:rPr lang="zh-CN" altLang="en-US" sz="3900" dirty="0" smtClean="0">
                <a:effectLst>
                  <a:outerShdw blurRad="38100" dist="38100" dir="2700000" algn="tl">
                    <a:srgbClr val="C0C0C0"/>
                  </a:outerShdw>
                </a:effectLst>
              </a:rPr>
              <a:t/>
            </a:r>
            <a:br>
              <a:rPr lang="zh-CN" altLang="en-US" sz="3900" dirty="0" smtClean="0">
                <a:effectLst>
                  <a:outerShdw blurRad="38100" dist="38100" dir="2700000" algn="tl">
                    <a:srgbClr val="C0C0C0"/>
                  </a:outerShdw>
                </a:effectLst>
              </a:rPr>
            </a:br>
            <a:endParaRPr lang="zh-CN" altLang="en-US" sz="3900" dirty="0" smtClean="0">
              <a:effectLst>
                <a:outerShdw blurRad="38100" dist="38100" dir="2700000" algn="tl">
                  <a:srgbClr val="C0C0C0"/>
                </a:outerShdw>
              </a:effectLst>
            </a:endParaRPr>
          </a:p>
        </p:txBody>
      </p:sp>
      <p:sp>
        <p:nvSpPr>
          <p:cNvPr id="69634" name="内容占位符 2"/>
          <p:cNvSpPr>
            <a:spLocks noGrp="1"/>
          </p:cNvSpPr>
          <p:nvPr>
            <p:ph idx="1"/>
          </p:nvPr>
        </p:nvSpPr>
        <p:spPr>
          <a:xfrm>
            <a:off x="428596" y="1000108"/>
            <a:ext cx="8353425" cy="4800600"/>
          </a:xfrm>
        </p:spPr>
        <p:txBody>
          <a:bodyPr/>
          <a:lstStyle/>
          <a:p>
            <a:pPr>
              <a:buFont typeface="Wingdings 2" pitchFamily="18" charset="2"/>
              <a:buNone/>
            </a:pPr>
            <a:r>
              <a:rPr lang="zh-CN" altLang="en-US" b="1" dirty="0" smtClean="0"/>
              <a:t>抹前额法：取坐位或仰卧位，用拇指指腹或拇指根部手掌鱼际肌肉丰厚处贴紧前额部，用力均匀地由中间向两边抹动</a:t>
            </a:r>
            <a:r>
              <a:rPr lang="en-US" altLang="zh-CN" b="1" dirty="0" smtClean="0"/>
              <a:t>100</a:t>
            </a:r>
            <a:r>
              <a:rPr lang="zh-CN" altLang="en-US" b="1" dirty="0" smtClean="0"/>
              <a:t>～</a:t>
            </a:r>
            <a:r>
              <a:rPr lang="en-US" altLang="zh-CN" b="1" dirty="0" smtClean="0"/>
              <a:t>150</a:t>
            </a:r>
            <a:r>
              <a:rPr lang="zh-CN" altLang="en-US" b="1" dirty="0" smtClean="0"/>
              <a:t>次。</a:t>
            </a:r>
            <a:endParaRPr lang="en-US" altLang="zh-CN" b="1" dirty="0" smtClean="0"/>
          </a:p>
          <a:p>
            <a:pPr>
              <a:buFont typeface="Wingdings 2" pitchFamily="18" charset="2"/>
              <a:buNone/>
            </a:pPr>
            <a:r>
              <a:rPr lang="zh-CN" altLang="en-US" b="1" dirty="0" smtClean="0"/>
              <a:t>捏眉弓法：用双手拇指和食指捏住眉弓处皮肤，由内向外轻轻捏拿，反复做</a:t>
            </a:r>
            <a:r>
              <a:rPr lang="en-US" altLang="zh-CN" b="1" dirty="0" smtClean="0"/>
              <a:t>100</a:t>
            </a:r>
            <a:r>
              <a:rPr lang="zh-CN" altLang="en-US" b="1" dirty="0" smtClean="0"/>
              <a:t>次。</a:t>
            </a:r>
            <a:endParaRPr lang="en-US" altLang="zh-CN" b="1" dirty="0" smtClean="0"/>
          </a:p>
          <a:p>
            <a:pPr>
              <a:buFont typeface="Wingdings 2" pitchFamily="18" charset="2"/>
              <a:buNone/>
            </a:pPr>
            <a:r>
              <a:rPr lang="zh-CN" altLang="en-US" b="1" dirty="0" smtClean="0"/>
              <a:t>擦头皮法：张开五指，以手掌部紧贴头部皮肤，用力均匀地由前额向枕骨部擦去，以头部皮肤有热麻感为宜。</a:t>
            </a:r>
            <a:endParaRPr lang="en-US" altLang="zh-CN" b="1" dirty="0" smtClean="0"/>
          </a:p>
          <a:p>
            <a:pPr>
              <a:buFont typeface="Wingdings 2" pitchFamily="18" charset="2"/>
              <a:buNone/>
            </a:pP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9634"/>
                                        </p:tgtEl>
                                        <p:attrNameLst>
                                          <p:attrName>style.visibility</p:attrName>
                                        </p:attrNameLst>
                                      </p:cBhvr>
                                      <p:to>
                                        <p:strVal val="visible"/>
                                      </p:to>
                                    </p:set>
                                    <p:animEffect transition="in" filter="blinds(horizontal)">
                                      <p:cBhvr>
                                        <p:cTn id="25" dur="500"/>
                                        <p:tgtEl>
                                          <p:spTgt spid="6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634"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71472" y="500042"/>
            <a:ext cx="7499350" cy="1143000"/>
          </a:xfrm>
        </p:spPr>
        <p:txBody>
          <a:bodyPr/>
          <a:lstStyle/>
          <a:p>
            <a:pPr>
              <a:defRPr/>
            </a:pPr>
            <a:r>
              <a:rPr lang="zh-CN" altLang="en-US" dirty="0" smtClean="0"/>
              <a:t>草药茶助我提神</a:t>
            </a:r>
            <a:endParaRPr lang="zh-CN" altLang="en-US" dirty="0"/>
          </a:p>
        </p:txBody>
      </p:sp>
      <p:sp>
        <p:nvSpPr>
          <p:cNvPr id="70658" name="内容占位符 2"/>
          <p:cNvSpPr>
            <a:spLocks noGrp="1"/>
          </p:cNvSpPr>
          <p:nvPr>
            <p:ph idx="1"/>
          </p:nvPr>
        </p:nvSpPr>
        <p:spPr>
          <a:xfrm>
            <a:off x="1644650" y="2285992"/>
            <a:ext cx="5927746" cy="3429024"/>
          </a:xfrm>
        </p:spPr>
        <p:txBody>
          <a:bodyPr/>
          <a:lstStyle/>
          <a:p>
            <a:pPr>
              <a:buFont typeface="Wingdings 2" pitchFamily="18" charset="2"/>
              <a:buNone/>
            </a:pPr>
            <a:r>
              <a:rPr lang="en-US" altLang="zh-CN" dirty="0" smtClean="0"/>
              <a:t>   </a:t>
            </a:r>
            <a:r>
              <a:rPr lang="en-US" dirty="0" smtClean="0">
                <a:ea typeface="华文中宋" pitchFamily="2" charset="-122"/>
              </a:rPr>
              <a:t>   </a:t>
            </a:r>
            <a:r>
              <a:rPr lang="zh-CN" altLang="en-US" dirty="0" smtClean="0"/>
              <a:t>薄荷菊花茶</a:t>
            </a:r>
          </a:p>
          <a:p>
            <a:pPr>
              <a:buFont typeface="Wingdings 2" pitchFamily="18" charset="2"/>
              <a:buNone/>
            </a:pPr>
            <a:r>
              <a:rPr lang="zh-CN" altLang="en-US" dirty="0" smtClean="0"/>
              <a:t>      玫瑰薄荷茶</a:t>
            </a:r>
          </a:p>
          <a:p>
            <a:pPr>
              <a:buFont typeface="Wingdings 2" pitchFamily="18" charset="2"/>
              <a:buNone/>
            </a:pPr>
            <a:r>
              <a:rPr lang="zh-CN" altLang="en-US" dirty="0" smtClean="0"/>
              <a:t>      熏衣草柠檬茶</a:t>
            </a:r>
          </a:p>
          <a:p>
            <a:pPr>
              <a:buFont typeface="Wingdings 2" pitchFamily="18" charset="2"/>
              <a:buNone/>
            </a:pPr>
            <a:r>
              <a:rPr lang="en-US" dirty="0" smtClean="0">
                <a:ea typeface="华文中宋" pitchFamily="2" charset="-122"/>
              </a:rPr>
              <a:t> </a:t>
            </a:r>
            <a:endParaRPr lang="zh-CN" altLang="en-US" dirty="0" smtClean="0"/>
          </a:p>
          <a:p>
            <a:pPr>
              <a:buFont typeface="Wingdings 2" pitchFamily="18" charset="2"/>
              <a:buNone/>
            </a:pPr>
            <a:endParaRPr lang="zh-CN" altLang="en-US" dirty="0" smtClean="0"/>
          </a:p>
        </p:txBody>
      </p:sp>
      <p:pic>
        <p:nvPicPr>
          <p:cNvPr id="70659" name="图片 3" descr="10024-110p5142i463.jpg"/>
          <p:cNvPicPr>
            <a:picLocks noChangeAspect="1"/>
          </p:cNvPicPr>
          <p:nvPr/>
        </p:nvPicPr>
        <p:blipFill>
          <a:blip r:embed="rId2" cstate="print"/>
          <a:srcRect/>
          <a:stretch>
            <a:fillRect/>
          </a:stretch>
        </p:blipFill>
        <p:spPr bwMode="auto">
          <a:xfrm>
            <a:off x="6627812" y="0"/>
            <a:ext cx="2516188" cy="3214688"/>
          </a:xfrm>
          <a:prstGeom prst="rect">
            <a:avLst/>
          </a:prstGeom>
          <a:noFill/>
          <a:ln w="9525">
            <a:noFill/>
            <a:miter lim="800000"/>
            <a:headEnd/>
            <a:tailEnd/>
          </a:ln>
        </p:spPr>
      </p:pic>
      <p:pic>
        <p:nvPicPr>
          <p:cNvPr id="70660" name="图片 4" descr="60a03ba2bb57d48e34ff.jpg"/>
          <p:cNvPicPr>
            <a:picLocks noChangeAspect="1"/>
          </p:cNvPicPr>
          <p:nvPr/>
        </p:nvPicPr>
        <p:blipFill>
          <a:blip r:embed="rId3" cstate="print"/>
          <a:srcRect/>
          <a:stretch>
            <a:fillRect/>
          </a:stretch>
        </p:blipFill>
        <p:spPr bwMode="auto">
          <a:xfrm>
            <a:off x="5497513" y="4429125"/>
            <a:ext cx="3646487" cy="2428875"/>
          </a:xfrm>
          <a:prstGeom prst="rect">
            <a:avLst/>
          </a:prstGeom>
          <a:noFill/>
          <a:ln w="9525">
            <a:noFill/>
            <a:miter lim="800000"/>
            <a:headEnd/>
            <a:tailEnd/>
          </a:ln>
        </p:spPr>
      </p:pic>
      <p:pic>
        <p:nvPicPr>
          <p:cNvPr id="70661" name="图片 5" descr="200766161426745_2.jpg"/>
          <p:cNvPicPr>
            <a:picLocks noChangeAspect="1"/>
          </p:cNvPicPr>
          <p:nvPr/>
        </p:nvPicPr>
        <p:blipFill>
          <a:blip r:embed="rId4" cstate="print"/>
          <a:srcRect/>
          <a:stretch>
            <a:fillRect/>
          </a:stretch>
        </p:blipFill>
        <p:spPr bwMode="auto">
          <a:xfrm>
            <a:off x="0" y="3440113"/>
            <a:ext cx="2614612" cy="3417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0658"/>
                                        </p:tgtEl>
                                        <p:attrNameLst>
                                          <p:attrName>style.visibility</p:attrName>
                                        </p:attrNameLst>
                                      </p:cBhvr>
                                      <p:to>
                                        <p:strVal val="visible"/>
                                      </p:to>
                                    </p:set>
                                    <p:animEffect transition="in" filter="wipe(down)">
                                      <p:cBhvr>
                                        <p:cTn id="25" dur="580">
                                          <p:stCondLst>
                                            <p:cond delay="0"/>
                                          </p:stCondLst>
                                        </p:cTn>
                                        <p:tgtEl>
                                          <p:spTgt spid="70658"/>
                                        </p:tgtEl>
                                      </p:cBhvr>
                                    </p:animEffect>
                                    <p:anim calcmode="lin" valueType="num">
                                      <p:cBhvr>
                                        <p:cTn id="26" dur="1822" tmFilter="0,0; 0.14,0.36; 0.43,0.73; 0.71,0.91; 1.0,1.0">
                                          <p:stCondLst>
                                            <p:cond delay="0"/>
                                          </p:stCondLst>
                                        </p:cTn>
                                        <p:tgtEl>
                                          <p:spTgt spid="7065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065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065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065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0658"/>
                                        </p:tgtEl>
                                        <p:attrNameLst>
                                          <p:attrName>ppt_y</p:attrName>
                                        </p:attrNameLst>
                                      </p:cBhvr>
                                      <p:tavLst>
                                        <p:tav tm="0" fmla="#ppt_y-sin(pi*$)/81">
                                          <p:val>
                                            <p:fltVal val="0"/>
                                          </p:val>
                                        </p:tav>
                                        <p:tav tm="100000">
                                          <p:val>
                                            <p:fltVal val="1"/>
                                          </p:val>
                                        </p:tav>
                                      </p:tavLst>
                                    </p:anim>
                                    <p:animScale>
                                      <p:cBhvr>
                                        <p:cTn id="31" dur="26">
                                          <p:stCondLst>
                                            <p:cond delay="650"/>
                                          </p:stCondLst>
                                        </p:cTn>
                                        <p:tgtEl>
                                          <p:spTgt spid="70658"/>
                                        </p:tgtEl>
                                      </p:cBhvr>
                                      <p:to x="100000" y="60000"/>
                                    </p:animScale>
                                    <p:animScale>
                                      <p:cBhvr>
                                        <p:cTn id="32" dur="166" decel="50000">
                                          <p:stCondLst>
                                            <p:cond delay="676"/>
                                          </p:stCondLst>
                                        </p:cTn>
                                        <p:tgtEl>
                                          <p:spTgt spid="70658"/>
                                        </p:tgtEl>
                                      </p:cBhvr>
                                      <p:to x="100000" y="100000"/>
                                    </p:animScale>
                                    <p:animScale>
                                      <p:cBhvr>
                                        <p:cTn id="33" dur="26">
                                          <p:stCondLst>
                                            <p:cond delay="1312"/>
                                          </p:stCondLst>
                                        </p:cTn>
                                        <p:tgtEl>
                                          <p:spTgt spid="70658"/>
                                        </p:tgtEl>
                                      </p:cBhvr>
                                      <p:to x="100000" y="80000"/>
                                    </p:animScale>
                                    <p:animScale>
                                      <p:cBhvr>
                                        <p:cTn id="34" dur="166" decel="50000">
                                          <p:stCondLst>
                                            <p:cond delay="1338"/>
                                          </p:stCondLst>
                                        </p:cTn>
                                        <p:tgtEl>
                                          <p:spTgt spid="70658"/>
                                        </p:tgtEl>
                                      </p:cBhvr>
                                      <p:to x="100000" y="100000"/>
                                    </p:animScale>
                                    <p:animScale>
                                      <p:cBhvr>
                                        <p:cTn id="35" dur="26">
                                          <p:stCondLst>
                                            <p:cond delay="1642"/>
                                          </p:stCondLst>
                                        </p:cTn>
                                        <p:tgtEl>
                                          <p:spTgt spid="70658"/>
                                        </p:tgtEl>
                                      </p:cBhvr>
                                      <p:to x="100000" y="90000"/>
                                    </p:animScale>
                                    <p:animScale>
                                      <p:cBhvr>
                                        <p:cTn id="36" dur="166" decel="50000">
                                          <p:stCondLst>
                                            <p:cond delay="1668"/>
                                          </p:stCondLst>
                                        </p:cTn>
                                        <p:tgtEl>
                                          <p:spTgt spid="70658"/>
                                        </p:tgtEl>
                                      </p:cBhvr>
                                      <p:to x="100000" y="100000"/>
                                    </p:animScale>
                                    <p:animScale>
                                      <p:cBhvr>
                                        <p:cTn id="37" dur="26">
                                          <p:stCondLst>
                                            <p:cond delay="1808"/>
                                          </p:stCondLst>
                                        </p:cTn>
                                        <p:tgtEl>
                                          <p:spTgt spid="70658"/>
                                        </p:tgtEl>
                                      </p:cBhvr>
                                      <p:to x="100000" y="95000"/>
                                    </p:animScale>
                                    <p:animScale>
                                      <p:cBhvr>
                                        <p:cTn id="38" dur="166" decel="50000">
                                          <p:stCondLst>
                                            <p:cond delay="1834"/>
                                          </p:stCondLst>
                                        </p:cTn>
                                        <p:tgtEl>
                                          <p:spTgt spid="706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658"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9335" name="Picture 7" descr="1011110708dca33c33e03613a0"/>
          <p:cNvPicPr>
            <a:picLocks noChangeAspect="1" noChangeArrowheads="1"/>
          </p:cNvPicPr>
          <p:nvPr/>
        </p:nvPicPr>
        <p:blipFill>
          <a:blip r:embed="rId2" cstate="print"/>
          <a:srcRect/>
          <a:stretch>
            <a:fillRect/>
          </a:stretch>
        </p:blipFill>
        <p:spPr bwMode="auto">
          <a:xfrm>
            <a:off x="6264275" y="4295775"/>
            <a:ext cx="2879725" cy="2562225"/>
          </a:xfrm>
          <a:prstGeom prst="rect">
            <a:avLst/>
          </a:prstGeom>
          <a:noFill/>
        </p:spPr>
      </p:pic>
      <p:sp>
        <p:nvSpPr>
          <p:cNvPr id="99330" name="Rectangle 2"/>
          <p:cNvSpPr>
            <a:spLocks noGrp="1"/>
          </p:cNvSpPr>
          <p:nvPr>
            <p:ph type="title"/>
          </p:nvPr>
        </p:nvSpPr>
        <p:spPr bwMode="auto">
          <a:xfrm>
            <a:off x="179388" y="260350"/>
            <a:ext cx="7499350" cy="1143000"/>
          </a:xfrm>
          <a:noFill/>
        </p:spPr>
        <p:txBody>
          <a:bodyPr vert="horz" wrap="square" lIns="91440" tIns="45720" rIns="91440" bIns="45720" numCol="1" anchorCtr="0" compatLnSpc="1">
            <a:prstTxWarp prst="textNoShape">
              <a:avLst/>
            </a:prstTxWarp>
          </a:bodyPr>
          <a:lstStyle/>
          <a:p>
            <a:r>
              <a:rPr lang="zh-CN" altLang="en-US" dirty="0" smtClean="0">
                <a:effectLst/>
              </a:rPr>
              <a:t> 睡眠好宝宝：</a:t>
            </a:r>
          </a:p>
        </p:txBody>
      </p:sp>
      <p:sp>
        <p:nvSpPr>
          <p:cNvPr id="99331" name="Rectangle 3"/>
          <p:cNvSpPr>
            <a:spLocks noGrp="1"/>
          </p:cNvSpPr>
          <p:nvPr>
            <p:ph type="body" idx="1"/>
          </p:nvPr>
        </p:nvSpPr>
        <p:spPr>
          <a:xfrm>
            <a:off x="395288" y="1196975"/>
            <a:ext cx="7499350" cy="4800600"/>
          </a:xfrm>
        </p:spPr>
        <p:txBody>
          <a:bodyPr/>
          <a:lstStyle/>
          <a:p>
            <a:pPr>
              <a:buFont typeface="Wingdings 2" pitchFamily="18" charset="2"/>
              <a:buNone/>
            </a:pPr>
            <a:r>
              <a:rPr lang="zh-CN" altLang="en-US" dirty="0" smtClean="0"/>
              <a:t>评奖标准：</a:t>
            </a:r>
            <a:r>
              <a:rPr lang="en-US" altLang="zh-CN" dirty="0" smtClean="0"/>
              <a:t>’1.</a:t>
            </a:r>
            <a:r>
              <a:rPr lang="zh-CN" altLang="en-US" dirty="0" smtClean="0"/>
              <a:t>上课不睡觉 </a:t>
            </a:r>
          </a:p>
          <a:p>
            <a:pPr>
              <a:buFont typeface="Wingdings 2" pitchFamily="18" charset="2"/>
              <a:buNone/>
            </a:pPr>
            <a:r>
              <a:rPr lang="en-US" altLang="zh-CN" dirty="0" smtClean="0"/>
              <a:t>            2.</a:t>
            </a:r>
            <a:r>
              <a:rPr lang="zh-CN" altLang="en-US" dirty="0" smtClean="0"/>
              <a:t>晚上好好睡觉’</a:t>
            </a:r>
          </a:p>
          <a:p>
            <a:pPr>
              <a:buFont typeface="Wingdings 2" pitchFamily="18" charset="2"/>
              <a:buNone/>
            </a:pPr>
            <a:endParaRPr lang="zh-CN" altLang="en-US" dirty="0" smtClean="0"/>
          </a:p>
          <a:p>
            <a:pPr>
              <a:buFont typeface="Wingdings 2" pitchFamily="18" charset="2"/>
              <a:buNone/>
            </a:pPr>
            <a:r>
              <a:rPr lang="zh-CN" altLang="en-US" dirty="0" smtClean="0"/>
              <a:t> 得奖者（代表）：</a:t>
            </a:r>
          </a:p>
        </p:txBody>
      </p:sp>
      <p:sp>
        <p:nvSpPr>
          <p:cNvPr id="99332" name="WordArt 4"/>
          <p:cNvSpPr>
            <a:spLocks noChangeArrowheads="1" noChangeShapeType="1" noTextEdit="1"/>
          </p:cNvSpPr>
          <p:nvPr/>
        </p:nvSpPr>
        <p:spPr bwMode="auto">
          <a:xfrm>
            <a:off x="3851920" y="4294859"/>
            <a:ext cx="1512937" cy="541908"/>
          </a:xfrm>
          <a:prstGeom prst="rect">
            <a:avLst/>
          </a:prstGeom>
        </p:spPr>
        <p:txBody>
          <a:bodyPr wrap="none" fromWordArt="1">
            <a:prstTxWarp prst="textPlain">
              <a:avLst>
                <a:gd name="adj" fmla="val 50000"/>
              </a:avLst>
            </a:prstTxWarp>
          </a:bodyPr>
          <a:lstStyle/>
          <a:p>
            <a:pPr algn="ctr"/>
            <a:r>
              <a:rPr lang="zh-CN" altLang="en-US" sz="5400" b="1" kern="10" dirty="0" smtClean="0">
                <a:ln w="12700">
                  <a:solidFill>
                    <a:srgbClr val="3333CC"/>
                  </a:solidFill>
                  <a:round/>
                  <a:headEnd/>
                  <a:tailEnd/>
                </a:ln>
                <a:solidFill>
                  <a:srgbClr val="B2B2B2">
                    <a:alpha val="50000"/>
                  </a:srgbClr>
                </a:solidFill>
                <a:effectLst>
                  <a:outerShdw dist="45791" dir="2021404" algn="ctr" rotWithShape="0">
                    <a:srgbClr val="9999FF"/>
                  </a:outerShdw>
                </a:effectLst>
                <a:latin typeface="宋体"/>
                <a:ea typeface="宋体"/>
              </a:rPr>
              <a:t>？</a:t>
            </a:r>
            <a:endParaRPr lang="zh-CN" altLang="en-US" sz="5400" b="1"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blinds(horizontal)">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1">
                                            <p:txEl>
                                              <p:pRg st="0" end="0"/>
                                            </p:txEl>
                                          </p:spTgt>
                                        </p:tgtEl>
                                        <p:attrNameLst>
                                          <p:attrName>style.visibility</p:attrName>
                                        </p:attrNameLst>
                                      </p:cBhvr>
                                      <p:to>
                                        <p:strVal val="visible"/>
                                      </p:to>
                                    </p:set>
                                    <p:animEffect transition="in" filter="blinds(horizontal)">
                                      <p:cBhvr>
                                        <p:cTn id="12" dur="500"/>
                                        <p:tgtEl>
                                          <p:spTgt spid="9933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9331">
                                            <p:txEl>
                                              <p:pRg st="1" end="1"/>
                                            </p:txEl>
                                          </p:spTgt>
                                        </p:tgtEl>
                                        <p:attrNameLst>
                                          <p:attrName>style.visibility</p:attrName>
                                        </p:attrNameLst>
                                      </p:cBhvr>
                                      <p:to>
                                        <p:strVal val="visible"/>
                                      </p:to>
                                    </p:set>
                                    <p:animEffect transition="in" filter="blinds(horizontal)">
                                      <p:cBhvr>
                                        <p:cTn id="15" dur="500"/>
                                        <p:tgtEl>
                                          <p:spTgt spid="9933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9331">
                                            <p:txEl>
                                              <p:pRg st="3" end="3"/>
                                            </p:txEl>
                                          </p:spTgt>
                                        </p:tgtEl>
                                        <p:attrNameLst>
                                          <p:attrName>style.visibility</p:attrName>
                                        </p:attrNameLst>
                                      </p:cBhvr>
                                      <p:to>
                                        <p:strVal val="visible"/>
                                      </p:to>
                                    </p:set>
                                    <p:animEffect transition="in" filter="blinds(horizontal)">
                                      <p:cBhvr>
                                        <p:cTn id="18" dur="500"/>
                                        <p:tgtEl>
                                          <p:spTgt spid="993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99332"/>
                                        </p:tgtEl>
                                        <p:attrNameLst>
                                          <p:attrName>style.visibility</p:attrName>
                                        </p:attrNameLst>
                                      </p:cBhvr>
                                      <p:to>
                                        <p:strVal val="visible"/>
                                      </p:to>
                                    </p:set>
                                    <p:animEffect transition="in" filter="wipe(down)">
                                      <p:cBhvr>
                                        <p:cTn id="23" dur="580">
                                          <p:stCondLst>
                                            <p:cond delay="0"/>
                                          </p:stCondLst>
                                        </p:cTn>
                                        <p:tgtEl>
                                          <p:spTgt spid="99332"/>
                                        </p:tgtEl>
                                      </p:cBhvr>
                                    </p:animEffect>
                                    <p:anim calcmode="lin" valueType="num">
                                      <p:cBhvr>
                                        <p:cTn id="24" dur="1822" tmFilter="0,0; 0.14,0.36; 0.43,0.73; 0.71,0.91; 1.0,1.0">
                                          <p:stCondLst>
                                            <p:cond delay="0"/>
                                          </p:stCondLst>
                                        </p:cTn>
                                        <p:tgtEl>
                                          <p:spTgt spid="9933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933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933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933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9332"/>
                                        </p:tgtEl>
                                        <p:attrNameLst>
                                          <p:attrName>ppt_y</p:attrName>
                                        </p:attrNameLst>
                                      </p:cBhvr>
                                      <p:tavLst>
                                        <p:tav tm="0" fmla="#ppt_y-sin(pi*$)/81">
                                          <p:val>
                                            <p:fltVal val="0"/>
                                          </p:val>
                                        </p:tav>
                                        <p:tav tm="100000">
                                          <p:val>
                                            <p:fltVal val="1"/>
                                          </p:val>
                                        </p:tav>
                                      </p:tavLst>
                                    </p:anim>
                                    <p:animScale>
                                      <p:cBhvr>
                                        <p:cTn id="29" dur="26">
                                          <p:stCondLst>
                                            <p:cond delay="650"/>
                                          </p:stCondLst>
                                        </p:cTn>
                                        <p:tgtEl>
                                          <p:spTgt spid="99332"/>
                                        </p:tgtEl>
                                      </p:cBhvr>
                                      <p:to x="100000" y="60000"/>
                                    </p:animScale>
                                    <p:animScale>
                                      <p:cBhvr>
                                        <p:cTn id="30" dur="166" decel="50000">
                                          <p:stCondLst>
                                            <p:cond delay="676"/>
                                          </p:stCondLst>
                                        </p:cTn>
                                        <p:tgtEl>
                                          <p:spTgt spid="99332"/>
                                        </p:tgtEl>
                                      </p:cBhvr>
                                      <p:to x="100000" y="100000"/>
                                    </p:animScale>
                                    <p:animScale>
                                      <p:cBhvr>
                                        <p:cTn id="31" dur="26">
                                          <p:stCondLst>
                                            <p:cond delay="1312"/>
                                          </p:stCondLst>
                                        </p:cTn>
                                        <p:tgtEl>
                                          <p:spTgt spid="99332"/>
                                        </p:tgtEl>
                                      </p:cBhvr>
                                      <p:to x="100000" y="80000"/>
                                    </p:animScale>
                                    <p:animScale>
                                      <p:cBhvr>
                                        <p:cTn id="32" dur="166" decel="50000">
                                          <p:stCondLst>
                                            <p:cond delay="1338"/>
                                          </p:stCondLst>
                                        </p:cTn>
                                        <p:tgtEl>
                                          <p:spTgt spid="99332"/>
                                        </p:tgtEl>
                                      </p:cBhvr>
                                      <p:to x="100000" y="100000"/>
                                    </p:animScale>
                                    <p:animScale>
                                      <p:cBhvr>
                                        <p:cTn id="33" dur="26">
                                          <p:stCondLst>
                                            <p:cond delay="1642"/>
                                          </p:stCondLst>
                                        </p:cTn>
                                        <p:tgtEl>
                                          <p:spTgt spid="99332"/>
                                        </p:tgtEl>
                                      </p:cBhvr>
                                      <p:to x="100000" y="90000"/>
                                    </p:animScale>
                                    <p:animScale>
                                      <p:cBhvr>
                                        <p:cTn id="34" dur="166" decel="50000">
                                          <p:stCondLst>
                                            <p:cond delay="1668"/>
                                          </p:stCondLst>
                                        </p:cTn>
                                        <p:tgtEl>
                                          <p:spTgt spid="99332"/>
                                        </p:tgtEl>
                                      </p:cBhvr>
                                      <p:to x="100000" y="100000"/>
                                    </p:animScale>
                                    <p:animScale>
                                      <p:cBhvr>
                                        <p:cTn id="35" dur="26">
                                          <p:stCondLst>
                                            <p:cond delay="1808"/>
                                          </p:stCondLst>
                                        </p:cTn>
                                        <p:tgtEl>
                                          <p:spTgt spid="99332"/>
                                        </p:tgtEl>
                                      </p:cBhvr>
                                      <p:to x="100000" y="95000"/>
                                    </p:animScale>
                                    <p:animScale>
                                      <p:cBhvr>
                                        <p:cTn id="36" dur="166" decel="50000">
                                          <p:stCondLst>
                                            <p:cond delay="1834"/>
                                          </p:stCondLst>
                                        </p:cTn>
                                        <p:tgtEl>
                                          <p:spTgt spid="993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9933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357188" y="785813"/>
            <a:ext cx="7913687" cy="4319587"/>
          </a:xfrm>
        </p:spPr>
        <p:txBody>
          <a:bodyPr/>
          <a:lstStyle/>
          <a:p>
            <a:pPr eaLnBrk="1" hangingPunct="1">
              <a:lnSpc>
                <a:spcPct val="90000"/>
              </a:lnSpc>
              <a:spcBef>
                <a:spcPct val="0"/>
              </a:spcBef>
              <a:buFontTx/>
              <a:buNone/>
            </a:pPr>
            <a:r>
              <a:rPr kumimoji="1" lang="en-US" altLang="zh-CN" sz="4000" b="1" smtClean="0">
                <a:solidFill>
                  <a:schemeClr val="accent2"/>
                </a:solidFill>
                <a:latin typeface="华文新魏" pitchFamily="2" charset="-122"/>
                <a:ea typeface="华文新魏" pitchFamily="2" charset="-122"/>
              </a:rPr>
              <a:t>     </a:t>
            </a:r>
            <a:endParaRPr kumimoji="1" lang="zh-CN" altLang="en-US" sz="4000" b="1" smtClean="0">
              <a:solidFill>
                <a:srgbClr val="FF0000"/>
              </a:solidFill>
              <a:latin typeface="华文新魏" pitchFamily="2" charset="-122"/>
              <a:ea typeface="华文新魏" pitchFamily="2" charset="-122"/>
            </a:endParaRPr>
          </a:p>
          <a:p>
            <a:pPr eaLnBrk="1" hangingPunct="1">
              <a:lnSpc>
                <a:spcPct val="90000"/>
              </a:lnSpc>
              <a:spcBef>
                <a:spcPct val="0"/>
              </a:spcBef>
              <a:buFontTx/>
              <a:buNone/>
            </a:pPr>
            <a:endParaRPr kumimoji="1" lang="zh-CN" altLang="en-US" sz="4000" b="1" smtClean="0">
              <a:solidFill>
                <a:schemeClr val="accent2"/>
              </a:solidFill>
              <a:latin typeface="华文新魏" pitchFamily="2" charset="-122"/>
              <a:ea typeface="华文新魏" pitchFamily="2" charset="-122"/>
            </a:endParaRPr>
          </a:p>
          <a:p>
            <a:pPr eaLnBrk="1" hangingPunct="1">
              <a:lnSpc>
                <a:spcPct val="90000"/>
              </a:lnSpc>
              <a:spcBef>
                <a:spcPct val="0"/>
              </a:spcBef>
              <a:buFontTx/>
              <a:buNone/>
            </a:pPr>
            <a:endParaRPr kumimoji="1" lang="zh-CN" altLang="en-US" sz="4000" b="1" smtClean="0">
              <a:solidFill>
                <a:schemeClr val="accent2"/>
              </a:solidFill>
              <a:latin typeface="华文新魏" pitchFamily="2" charset="-122"/>
              <a:ea typeface="华文新魏" pitchFamily="2" charset="-122"/>
            </a:endParaRPr>
          </a:p>
          <a:p>
            <a:pPr eaLnBrk="1" hangingPunct="1">
              <a:lnSpc>
                <a:spcPct val="90000"/>
              </a:lnSpc>
              <a:spcBef>
                <a:spcPct val="0"/>
              </a:spcBef>
              <a:buFontTx/>
              <a:buNone/>
            </a:pPr>
            <a:endParaRPr kumimoji="1" lang="zh-CN" altLang="en-US" sz="4000" b="1" smtClean="0">
              <a:solidFill>
                <a:schemeClr val="accent2"/>
              </a:solidFill>
              <a:latin typeface="华文新魏" pitchFamily="2" charset="-122"/>
              <a:ea typeface="华文新魏" pitchFamily="2" charset="-122"/>
            </a:endParaRPr>
          </a:p>
          <a:p>
            <a:pPr eaLnBrk="1" hangingPunct="1">
              <a:lnSpc>
                <a:spcPct val="90000"/>
              </a:lnSpc>
              <a:spcBef>
                <a:spcPct val="0"/>
              </a:spcBef>
              <a:buFontTx/>
              <a:buNone/>
            </a:pPr>
            <a:endParaRPr kumimoji="1" lang="zh-CN" altLang="en-US" sz="4000" b="1" smtClean="0">
              <a:solidFill>
                <a:schemeClr val="accent2"/>
              </a:solidFill>
              <a:latin typeface="华文新魏" pitchFamily="2" charset="-122"/>
              <a:ea typeface="华文新魏" pitchFamily="2" charset="-122"/>
            </a:endParaRPr>
          </a:p>
          <a:p>
            <a:pPr eaLnBrk="1" hangingPunct="1">
              <a:lnSpc>
                <a:spcPct val="90000"/>
              </a:lnSpc>
              <a:spcBef>
                <a:spcPct val="0"/>
              </a:spcBef>
              <a:buFontTx/>
              <a:buNone/>
            </a:pPr>
            <a:r>
              <a:rPr kumimoji="1" lang="zh-CN" altLang="en-US" sz="4000" b="1" smtClean="0">
                <a:solidFill>
                  <a:schemeClr val="accent2"/>
                </a:solidFill>
                <a:latin typeface="华文新魏" pitchFamily="2" charset="-122"/>
                <a:ea typeface="华文新魏" pitchFamily="2" charset="-122"/>
              </a:rPr>
              <a:t>   一根小小的柱子，一截细细的链子，拴得住一头千斤重的大象？</a:t>
            </a:r>
          </a:p>
          <a:p>
            <a:pPr eaLnBrk="1" hangingPunct="1">
              <a:lnSpc>
                <a:spcPct val="90000"/>
              </a:lnSpc>
            </a:pPr>
            <a:endParaRPr lang="en-US" altLang="zh-CN" sz="4000" b="1" smtClean="0">
              <a:solidFill>
                <a:schemeClr val="accent2"/>
              </a:solidFill>
              <a:latin typeface="华文新魏" pitchFamily="2" charset="-122"/>
              <a:ea typeface="华文新魏" pitchFamily="2" charset="-122"/>
            </a:endParaRPr>
          </a:p>
        </p:txBody>
      </p:sp>
      <p:pic>
        <p:nvPicPr>
          <p:cNvPr id="20483" name="Picture 3" descr="象之二">
            <a:hlinkClick r:id="rId2"/>
          </p:cNvPr>
          <p:cNvPicPr>
            <a:picLocks noChangeAspect="1" noChangeArrowheads="1"/>
          </p:cNvPicPr>
          <p:nvPr/>
        </p:nvPicPr>
        <p:blipFill>
          <a:blip r:embed="rId3" cstate="print"/>
          <a:srcRect/>
          <a:stretch>
            <a:fillRect/>
          </a:stretch>
        </p:blipFill>
        <p:spPr bwMode="auto">
          <a:xfrm>
            <a:off x="0" y="0"/>
            <a:ext cx="4826000" cy="3217863"/>
          </a:xfrm>
          <a:prstGeom prst="rect">
            <a:avLst/>
          </a:prstGeom>
          <a:noFill/>
          <a:ln w="9525">
            <a:noFill/>
            <a:miter lim="800000"/>
            <a:headEnd/>
            <a:tailEnd/>
          </a:ln>
        </p:spPr>
      </p:pic>
      <p:grpSp>
        <p:nvGrpSpPr>
          <p:cNvPr id="21511" name="Group 7"/>
          <p:cNvGrpSpPr>
            <a:grpSpLocks/>
          </p:cNvGrpSpPr>
          <p:nvPr/>
        </p:nvGrpSpPr>
        <p:grpSpPr bwMode="auto">
          <a:xfrm>
            <a:off x="3500438" y="3357563"/>
            <a:ext cx="4000500" cy="1758950"/>
            <a:chOff x="2245" y="2069"/>
            <a:chExt cx="2258" cy="1108"/>
          </a:xfrm>
        </p:grpSpPr>
        <p:sp>
          <p:nvSpPr>
            <p:cNvPr id="20498" name="Freeform 6"/>
            <p:cNvSpPr>
              <a:spLocks/>
            </p:cNvSpPr>
            <p:nvPr/>
          </p:nvSpPr>
          <p:spPr bwMode="auto">
            <a:xfrm>
              <a:off x="2245" y="2069"/>
              <a:ext cx="2258" cy="1108"/>
            </a:xfrm>
            <a:custGeom>
              <a:avLst/>
              <a:gdLst>
                <a:gd name="T0" fmla="*/ 3508 w 1441"/>
                <a:gd name="T1" fmla="*/ 204 h 1153"/>
                <a:gd name="T2" fmla="*/ 3364 w 1441"/>
                <a:gd name="T3" fmla="*/ 126 h 1153"/>
                <a:gd name="T4" fmla="*/ 3093 w 1441"/>
                <a:gd name="T5" fmla="*/ 66 h 1153"/>
                <a:gd name="T6" fmla="*/ 2701 w 1441"/>
                <a:gd name="T7" fmla="*/ 26 h 1153"/>
                <a:gd name="T8" fmla="*/ 2183 w 1441"/>
                <a:gd name="T9" fmla="*/ 5 h 1153"/>
                <a:gd name="T10" fmla="*/ 1554 w 1441"/>
                <a:gd name="T11" fmla="*/ 1 h 1153"/>
                <a:gd name="T12" fmla="*/ 995 w 1441"/>
                <a:gd name="T13" fmla="*/ 16 h 1153"/>
                <a:gd name="T14" fmla="*/ 559 w 1441"/>
                <a:gd name="T15" fmla="*/ 51 h 1153"/>
                <a:gd name="T16" fmla="*/ 248 w 1441"/>
                <a:gd name="T17" fmla="*/ 105 h 1153"/>
                <a:gd name="T18" fmla="*/ 61 w 1441"/>
                <a:gd name="T19" fmla="*/ 176 h 1153"/>
                <a:gd name="T20" fmla="*/ 0 w 1441"/>
                <a:gd name="T21" fmla="*/ 266 h 1153"/>
                <a:gd name="T22" fmla="*/ 38 w 1441"/>
                <a:gd name="T23" fmla="*/ 357 h 1153"/>
                <a:gd name="T24" fmla="*/ 150 w 1441"/>
                <a:gd name="T25" fmla="*/ 429 h 1153"/>
                <a:gd name="T26" fmla="*/ 337 w 1441"/>
                <a:gd name="T27" fmla="*/ 481 h 1153"/>
                <a:gd name="T28" fmla="*/ 597 w 1441"/>
                <a:gd name="T29" fmla="*/ 515 h 1153"/>
                <a:gd name="T30" fmla="*/ 932 w 1441"/>
                <a:gd name="T31" fmla="*/ 531 h 1153"/>
                <a:gd name="T32" fmla="*/ 1318 w 1441"/>
                <a:gd name="T33" fmla="*/ 536 h 1153"/>
                <a:gd name="T34" fmla="*/ 1672 w 1441"/>
                <a:gd name="T35" fmla="*/ 557 h 1153"/>
                <a:gd name="T36" fmla="*/ 1988 w 1441"/>
                <a:gd name="T37" fmla="*/ 599 h 1153"/>
                <a:gd name="T38" fmla="*/ 2269 w 1441"/>
                <a:gd name="T39" fmla="*/ 657 h 1153"/>
                <a:gd name="T40" fmla="*/ 2512 w 1441"/>
                <a:gd name="T41" fmla="*/ 736 h 1153"/>
                <a:gd name="T42" fmla="*/ 2716 w 1441"/>
                <a:gd name="T43" fmla="*/ 830 h 1153"/>
                <a:gd name="T44" fmla="*/ 2885 w 1441"/>
                <a:gd name="T45" fmla="*/ 914 h 1153"/>
                <a:gd name="T46" fmla="*/ 3015 w 1441"/>
                <a:gd name="T47" fmla="*/ 980 h 1153"/>
                <a:gd name="T48" fmla="*/ 3109 w 1441"/>
                <a:gd name="T49" fmla="*/ 1027 h 1153"/>
                <a:gd name="T50" fmla="*/ 3162 w 1441"/>
                <a:gd name="T51" fmla="*/ 1054 h 1153"/>
                <a:gd name="T52" fmla="*/ 3183 w 1441"/>
                <a:gd name="T53" fmla="*/ 1064 h 1153"/>
                <a:gd name="T54" fmla="*/ 3173 w 1441"/>
                <a:gd name="T55" fmla="*/ 1054 h 1153"/>
                <a:gd name="T56" fmla="*/ 3145 w 1441"/>
                <a:gd name="T57" fmla="*/ 1027 h 1153"/>
                <a:gd name="T58" fmla="*/ 3099 w 1441"/>
                <a:gd name="T59" fmla="*/ 980 h 1153"/>
                <a:gd name="T60" fmla="*/ 3032 w 1441"/>
                <a:gd name="T61" fmla="*/ 914 h 1153"/>
                <a:gd name="T62" fmla="*/ 2949 w 1441"/>
                <a:gd name="T63" fmla="*/ 830 h 1153"/>
                <a:gd name="T64" fmla="*/ 2863 w 1441"/>
                <a:gd name="T65" fmla="*/ 736 h 1153"/>
                <a:gd name="T66" fmla="*/ 2821 w 1441"/>
                <a:gd name="T67" fmla="*/ 657 h 1153"/>
                <a:gd name="T68" fmla="*/ 2828 w 1441"/>
                <a:gd name="T69" fmla="*/ 599 h 1153"/>
                <a:gd name="T70" fmla="*/ 2888 w 1441"/>
                <a:gd name="T71" fmla="*/ 557 h 1153"/>
                <a:gd name="T72" fmla="*/ 2996 w 1441"/>
                <a:gd name="T73" fmla="*/ 536 h 1153"/>
                <a:gd name="T74" fmla="*/ 3148 w 1441"/>
                <a:gd name="T75" fmla="*/ 531 h 1153"/>
                <a:gd name="T76" fmla="*/ 3287 w 1441"/>
                <a:gd name="T77" fmla="*/ 515 h 1153"/>
                <a:gd name="T78" fmla="*/ 3396 w 1441"/>
                <a:gd name="T79" fmla="*/ 481 h 1153"/>
                <a:gd name="T80" fmla="*/ 3474 w 1441"/>
                <a:gd name="T81" fmla="*/ 429 h 1153"/>
                <a:gd name="T82" fmla="*/ 3521 w 1441"/>
                <a:gd name="T83" fmla="*/ 357 h 1153"/>
                <a:gd name="T84" fmla="*/ 3535 w 1441"/>
                <a:gd name="T85" fmla="*/ 266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41"/>
                <a:gd name="T130" fmla="*/ 0 h 1153"/>
                <a:gd name="T131" fmla="*/ 1441 w 1441"/>
                <a:gd name="T132" fmla="*/ 1153 h 11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41" h="1153">
                  <a:moveTo>
                    <a:pt x="1440" y="288"/>
                  </a:moveTo>
                  <a:lnTo>
                    <a:pt x="1437" y="253"/>
                  </a:lnTo>
                  <a:lnTo>
                    <a:pt x="1429" y="221"/>
                  </a:lnTo>
                  <a:lnTo>
                    <a:pt x="1415" y="190"/>
                  </a:lnTo>
                  <a:lnTo>
                    <a:pt x="1395" y="162"/>
                  </a:lnTo>
                  <a:lnTo>
                    <a:pt x="1370" y="136"/>
                  </a:lnTo>
                  <a:lnTo>
                    <a:pt x="1339" y="113"/>
                  </a:lnTo>
                  <a:lnTo>
                    <a:pt x="1302" y="91"/>
                  </a:lnTo>
                  <a:lnTo>
                    <a:pt x="1260" y="72"/>
                  </a:lnTo>
                  <a:lnTo>
                    <a:pt x="1212" y="55"/>
                  </a:lnTo>
                  <a:lnTo>
                    <a:pt x="1159" y="41"/>
                  </a:lnTo>
                  <a:lnTo>
                    <a:pt x="1100" y="28"/>
                  </a:lnTo>
                  <a:lnTo>
                    <a:pt x="1035" y="18"/>
                  </a:lnTo>
                  <a:lnTo>
                    <a:pt x="965" y="10"/>
                  </a:lnTo>
                  <a:lnTo>
                    <a:pt x="889" y="5"/>
                  </a:lnTo>
                  <a:lnTo>
                    <a:pt x="807" y="1"/>
                  </a:lnTo>
                  <a:lnTo>
                    <a:pt x="720" y="0"/>
                  </a:lnTo>
                  <a:lnTo>
                    <a:pt x="633" y="1"/>
                  </a:lnTo>
                  <a:lnTo>
                    <a:pt x="551" y="5"/>
                  </a:lnTo>
                  <a:lnTo>
                    <a:pt x="475" y="10"/>
                  </a:lnTo>
                  <a:lnTo>
                    <a:pt x="405" y="18"/>
                  </a:lnTo>
                  <a:lnTo>
                    <a:pt x="340" y="28"/>
                  </a:lnTo>
                  <a:lnTo>
                    <a:pt x="281" y="41"/>
                  </a:lnTo>
                  <a:lnTo>
                    <a:pt x="228" y="55"/>
                  </a:lnTo>
                  <a:lnTo>
                    <a:pt x="180" y="72"/>
                  </a:lnTo>
                  <a:lnTo>
                    <a:pt x="138" y="91"/>
                  </a:lnTo>
                  <a:lnTo>
                    <a:pt x="101" y="113"/>
                  </a:lnTo>
                  <a:lnTo>
                    <a:pt x="70" y="136"/>
                  </a:lnTo>
                  <a:lnTo>
                    <a:pt x="45" y="162"/>
                  </a:lnTo>
                  <a:lnTo>
                    <a:pt x="25" y="190"/>
                  </a:lnTo>
                  <a:lnTo>
                    <a:pt x="11" y="221"/>
                  </a:lnTo>
                  <a:lnTo>
                    <a:pt x="3" y="253"/>
                  </a:lnTo>
                  <a:lnTo>
                    <a:pt x="0" y="288"/>
                  </a:lnTo>
                  <a:lnTo>
                    <a:pt x="2" y="323"/>
                  </a:lnTo>
                  <a:lnTo>
                    <a:pt x="7" y="356"/>
                  </a:lnTo>
                  <a:lnTo>
                    <a:pt x="15" y="386"/>
                  </a:lnTo>
                  <a:lnTo>
                    <a:pt x="27" y="414"/>
                  </a:lnTo>
                  <a:lnTo>
                    <a:pt x="42" y="440"/>
                  </a:lnTo>
                  <a:lnTo>
                    <a:pt x="61" y="464"/>
                  </a:lnTo>
                  <a:lnTo>
                    <a:pt x="83" y="485"/>
                  </a:lnTo>
                  <a:lnTo>
                    <a:pt x="108" y="504"/>
                  </a:lnTo>
                  <a:lnTo>
                    <a:pt x="137" y="521"/>
                  </a:lnTo>
                  <a:lnTo>
                    <a:pt x="169" y="536"/>
                  </a:lnTo>
                  <a:lnTo>
                    <a:pt x="204" y="548"/>
                  </a:lnTo>
                  <a:lnTo>
                    <a:pt x="243" y="558"/>
                  </a:lnTo>
                  <a:lnTo>
                    <a:pt x="285" y="566"/>
                  </a:lnTo>
                  <a:lnTo>
                    <a:pt x="331" y="572"/>
                  </a:lnTo>
                  <a:lnTo>
                    <a:pt x="380" y="575"/>
                  </a:lnTo>
                  <a:lnTo>
                    <a:pt x="432" y="576"/>
                  </a:lnTo>
                  <a:lnTo>
                    <a:pt x="485" y="577"/>
                  </a:lnTo>
                  <a:lnTo>
                    <a:pt x="537" y="581"/>
                  </a:lnTo>
                  <a:lnTo>
                    <a:pt x="586" y="586"/>
                  </a:lnTo>
                  <a:lnTo>
                    <a:pt x="635" y="594"/>
                  </a:lnTo>
                  <a:lnTo>
                    <a:pt x="681" y="604"/>
                  </a:lnTo>
                  <a:lnTo>
                    <a:pt x="726" y="617"/>
                  </a:lnTo>
                  <a:lnTo>
                    <a:pt x="769" y="631"/>
                  </a:lnTo>
                  <a:lnTo>
                    <a:pt x="810" y="648"/>
                  </a:lnTo>
                  <a:lnTo>
                    <a:pt x="850" y="667"/>
                  </a:lnTo>
                  <a:lnTo>
                    <a:pt x="888" y="689"/>
                  </a:lnTo>
                  <a:lnTo>
                    <a:pt x="924" y="712"/>
                  </a:lnTo>
                  <a:lnTo>
                    <a:pt x="959" y="738"/>
                  </a:lnTo>
                  <a:lnTo>
                    <a:pt x="991" y="766"/>
                  </a:lnTo>
                  <a:lnTo>
                    <a:pt x="1023" y="797"/>
                  </a:lnTo>
                  <a:lnTo>
                    <a:pt x="1052" y="829"/>
                  </a:lnTo>
                  <a:lnTo>
                    <a:pt x="1080" y="864"/>
                  </a:lnTo>
                  <a:lnTo>
                    <a:pt x="1106" y="899"/>
                  </a:lnTo>
                  <a:lnTo>
                    <a:pt x="1131" y="932"/>
                  </a:lnTo>
                  <a:lnTo>
                    <a:pt x="1153" y="962"/>
                  </a:lnTo>
                  <a:lnTo>
                    <a:pt x="1175" y="990"/>
                  </a:lnTo>
                  <a:lnTo>
                    <a:pt x="1194" y="1016"/>
                  </a:lnTo>
                  <a:lnTo>
                    <a:pt x="1212" y="1040"/>
                  </a:lnTo>
                  <a:lnTo>
                    <a:pt x="1228" y="1061"/>
                  </a:lnTo>
                  <a:lnTo>
                    <a:pt x="1242" y="1080"/>
                  </a:lnTo>
                  <a:lnTo>
                    <a:pt x="1255" y="1097"/>
                  </a:lnTo>
                  <a:lnTo>
                    <a:pt x="1266" y="1112"/>
                  </a:lnTo>
                  <a:lnTo>
                    <a:pt x="1275" y="1124"/>
                  </a:lnTo>
                  <a:lnTo>
                    <a:pt x="1283" y="1134"/>
                  </a:lnTo>
                  <a:lnTo>
                    <a:pt x="1288" y="1142"/>
                  </a:lnTo>
                  <a:lnTo>
                    <a:pt x="1293" y="1148"/>
                  </a:lnTo>
                  <a:lnTo>
                    <a:pt x="1295" y="1151"/>
                  </a:lnTo>
                  <a:lnTo>
                    <a:pt x="1296" y="1152"/>
                  </a:lnTo>
                  <a:lnTo>
                    <a:pt x="1296" y="1151"/>
                  </a:lnTo>
                  <a:lnTo>
                    <a:pt x="1294" y="1148"/>
                  </a:lnTo>
                  <a:lnTo>
                    <a:pt x="1292" y="1142"/>
                  </a:lnTo>
                  <a:lnTo>
                    <a:pt x="1289" y="1134"/>
                  </a:lnTo>
                  <a:lnTo>
                    <a:pt x="1285" y="1124"/>
                  </a:lnTo>
                  <a:lnTo>
                    <a:pt x="1281" y="1112"/>
                  </a:lnTo>
                  <a:lnTo>
                    <a:pt x="1275" y="1097"/>
                  </a:lnTo>
                  <a:lnTo>
                    <a:pt x="1269" y="1080"/>
                  </a:lnTo>
                  <a:lnTo>
                    <a:pt x="1262" y="1061"/>
                  </a:lnTo>
                  <a:lnTo>
                    <a:pt x="1254" y="1040"/>
                  </a:lnTo>
                  <a:lnTo>
                    <a:pt x="1245" y="1016"/>
                  </a:lnTo>
                  <a:lnTo>
                    <a:pt x="1235" y="990"/>
                  </a:lnTo>
                  <a:lnTo>
                    <a:pt x="1225" y="962"/>
                  </a:lnTo>
                  <a:lnTo>
                    <a:pt x="1213" y="932"/>
                  </a:lnTo>
                  <a:lnTo>
                    <a:pt x="1201" y="899"/>
                  </a:lnTo>
                  <a:lnTo>
                    <a:pt x="1188" y="864"/>
                  </a:lnTo>
                  <a:lnTo>
                    <a:pt x="1176" y="829"/>
                  </a:lnTo>
                  <a:lnTo>
                    <a:pt x="1166" y="797"/>
                  </a:lnTo>
                  <a:lnTo>
                    <a:pt x="1158" y="766"/>
                  </a:lnTo>
                  <a:lnTo>
                    <a:pt x="1152" y="738"/>
                  </a:lnTo>
                  <a:lnTo>
                    <a:pt x="1149" y="712"/>
                  </a:lnTo>
                  <a:lnTo>
                    <a:pt x="1148" y="689"/>
                  </a:lnTo>
                  <a:lnTo>
                    <a:pt x="1149" y="667"/>
                  </a:lnTo>
                  <a:lnTo>
                    <a:pt x="1152" y="648"/>
                  </a:lnTo>
                  <a:lnTo>
                    <a:pt x="1158" y="631"/>
                  </a:lnTo>
                  <a:lnTo>
                    <a:pt x="1166" y="617"/>
                  </a:lnTo>
                  <a:lnTo>
                    <a:pt x="1176" y="604"/>
                  </a:lnTo>
                  <a:lnTo>
                    <a:pt x="1188" y="594"/>
                  </a:lnTo>
                  <a:lnTo>
                    <a:pt x="1203" y="586"/>
                  </a:lnTo>
                  <a:lnTo>
                    <a:pt x="1220" y="581"/>
                  </a:lnTo>
                  <a:lnTo>
                    <a:pt x="1239" y="577"/>
                  </a:lnTo>
                  <a:lnTo>
                    <a:pt x="1260" y="576"/>
                  </a:lnTo>
                  <a:lnTo>
                    <a:pt x="1282" y="575"/>
                  </a:lnTo>
                  <a:lnTo>
                    <a:pt x="1302" y="572"/>
                  </a:lnTo>
                  <a:lnTo>
                    <a:pt x="1321" y="566"/>
                  </a:lnTo>
                  <a:lnTo>
                    <a:pt x="1339" y="558"/>
                  </a:lnTo>
                  <a:lnTo>
                    <a:pt x="1355" y="548"/>
                  </a:lnTo>
                  <a:lnTo>
                    <a:pt x="1370" y="536"/>
                  </a:lnTo>
                  <a:lnTo>
                    <a:pt x="1383" y="521"/>
                  </a:lnTo>
                  <a:lnTo>
                    <a:pt x="1395" y="504"/>
                  </a:lnTo>
                  <a:lnTo>
                    <a:pt x="1406" y="485"/>
                  </a:lnTo>
                  <a:lnTo>
                    <a:pt x="1415" y="464"/>
                  </a:lnTo>
                  <a:lnTo>
                    <a:pt x="1422" y="440"/>
                  </a:lnTo>
                  <a:lnTo>
                    <a:pt x="1429" y="414"/>
                  </a:lnTo>
                  <a:lnTo>
                    <a:pt x="1434" y="386"/>
                  </a:lnTo>
                  <a:lnTo>
                    <a:pt x="1437" y="356"/>
                  </a:lnTo>
                  <a:lnTo>
                    <a:pt x="1439" y="323"/>
                  </a:lnTo>
                  <a:lnTo>
                    <a:pt x="1440" y="288"/>
                  </a:lnTo>
                  <a:close/>
                </a:path>
              </a:pathLst>
            </a:custGeom>
            <a:solidFill>
              <a:srgbClr val="FFFFFF"/>
            </a:solidFill>
            <a:ln w="3175">
              <a:solidFill>
                <a:srgbClr val="000000"/>
              </a:solidFill>
              <a:round/>
              <a:headEnd/>
              <a:tailEnd/>
            </a:ln>
          </p:spPr>
          <p:txBody>
            <a:bodyPr anchor="ctr">
              <a:spAutoFit/>
            </a:bodyPr>
            <a:lstStyle/>
            <a:p>
              <a:endParaRPr lang="zh-CN" altLang="en-US"/>
            </a:p>
          </p:txBody>
        </p:sp>
        <p:sp>
          <p:nvSpPr>
            <p:cNvPr id="20499" name="Text Box 5"/>
            <p:cNvSpPr txBox="1">
              <a:spLocks noChangeArrowheads="1"/>
            </p:cNvSpPr>
            <p:nvPr/>
          </p:nvSpPr>
          <p:spPr bwMode="auto">
            <a:xfrm>
              <a:off x="2517" y="2115"/>
              <a:ext cx="1850" cy="404"/>
            </a:xfrm>
            <a:prstGeom prst="rect">
              <a:avLst/>
            </a:prstGeom>
            <a:noFill/>
            <a:ln w="9525">
              <a:noFill/>
              <a:miter lim="800000"/>
              <a:headEnd/>
              <a:tailEnd/>
            </a:ln>
          </p:spPr>
          <p:txBody>
            <a:bodyPr wrap="none">
              <a:spAutoFit/>
            </a:bodyPr>
            <a:lstStyle/>
            <a:p>
              <a:r>
                <a:rPr kumimoji="1" lang="zh-CN" altLang="en-US" sz="3600" b="1">
                  <a:solidFill>
                    <a:srgbClr val="FF0000"/>
                  </a:solidFill>
                  <a:ea typeface="幼圆" pitchFamily="49" charset="-122"/>
                </a:rPr>
                <a:t>你相信吗？？</a:t>
              </a:r>
            </a:p>
          </p:txBody>
        </p:sp>
      </p:grpSp>
      <p:grpSp>
        <p:nvGrpSpPr>
          <p:cNvPr id="20485" name="Group 147"/>
          <p:cNvGrpSpPr>
            <a:grpSpLocks/>
          </p:cNvGrpSpPr>
          <p:nvPr/>
        </p:nvGrpSpPr>
        <p:grpSpPr bwMode="auto">
          <a:xfrm>
            <a:off x="6858000" y="4786313"/>
            <a:ext cx="1373188" cy="1830387"/>
            <a:chOff x="2936" y="2312"/>
            <a:chExt cx="865" cy="1153"/>
          </a:xfrm>
        </p:grpSpPr>
        <p:grpSp>
          <p:nvGrpSpPr>
            <p:cNvPr id="20486" name="Group 148"/>
            <p:cNvGrpSpPr>
              <a:grpSpLocks/>
            </p:cNvGrpSpPr>
            <p:nvPr/>
          </p:nvGrpSpPr>
          <p:grpSpPr bwMode="auto">
            <a:xfrm>
              <a:off x="2936" y="2312"/>
              <a:ext cx="431" cy="1153"/>
              <a:chOff x="2936" y="2312"/>
              <a:chExt cx="431" cy="1153"/>
            </a:xfrm>
          </p:grpSpPr>
          <p:sp>
            <p:nvSpPr>
              <p:cNvPr id="20493" name="Oval 149"/>
              <p:cNvSpPr>
                <a:spLocks noChangeArrowheads="1"/>
              </p:cNvSpPr>
              <p:nvPr/>
            </p:nvSpPr>
            <p:spPr bwMode="auto">
              <a:xfrm>
                <a:off x="3087" y="2349"/>
                <a:ext cx="158" cy="174"/>
              </a:xfrm>
              <a:prstGeom prst="ellipse">
                <a:avLst/>
              </a:prstGeom>
              <a:solidFill>
                <a:srgbClr val="777777"/>
              </a:solidFill>
              <a:ln w="3175">
                <a:solidFill>
                  <a:srgbClr val="000000"/>
                </a:solidFill>
                <a:round/>
                <a:headEnd/>
                <a:tailEnd/>
              </a:ln>
            </p:spPr>
            <p:txBody>
              <a:bodyPr wrap="none" anchor="ctr">
                <a:spAutoFit/>
              </a:bodyPr>
              <a:lstStyle/>
              <a:p>
                <a:endParaRPr lang="zh-CN" altLang="en-US"/>
              </a:p>
            </p:txBody>
          </p:sp>
          <p:sp>
            <p:nvSpPr>
              <p:cNvPr id="20494" name="Freeform 150"/>
              <p:cNvSpPr>
                <a:spLocks/>
              </p:cNvSpPr>
              <p:nvPr/>
            </p:nvSpPr>
            <p:spPr bwMode="auto">
              <a:xfrm>
                <a:off x="2936" y="2515"/>
                <a:ext cx="431" cy="950"/>
              </a:xfrm>
              <a:custGeom>
                <a:avLst/>
                <a:gdLst>
                  <a:gd name="T0" fmla="*/ 215 w 431"/>
                  <a:gd name="T1" fmla="*/ 133 h 950"/>
                  <a:gd name="T2" fmla="*/ 215 w 431"/>
                  <a:gd name="T3" fmla="*/ 41 h 950"/>
                  <a:gd name="T4" fmla="*/ 226 w 431"/>
                  <a:gd name="T5" fmla="*/ 29 h 950"/>
                  <a:gd name="T6" fmla="*/ 245 w 431"/>
                  <a:gd name="T7" fmla="*/ 33 h 950"/>
                  <a:gd name="T8" fmla="*/ 241 w 431"/>
                  <a:gd name="T9" fmla="*/ 50 h 950"/>
                  <a:gd name="T10" fmla="*/ 275 w 431"/>
                  <a:gd name="T11" fmla="*/ 0 h 950"/>
                  <a:gd name="T12" fmla="*/ 355 w 431"/>
                  <a:gd name="T13" fmla="*/ 8 h 950"/>
                  <a:gd name="T14" fmla="*/ 385 w 431"/>
                  <a:gd name="T15" fmla="*/ 33 h 950"/>
                  <a:gd name="T16" fmla="*/ 411 w 431"/>
                  <a:gd name="T17" fmla="*/ 120 h 950"/>
                  <a:gd name="T18" fmla="*/ 426 w 431"/>
                  <a:gd name="T19" fmla="*/ 269 h 950"/>
                  <a:gd name="T20" fmla="*/ 426 w 431"/>
                  <a:gd name="T21" fmla="*/ 402 h 950"/>
                  <a:gd name="T22" fmla="*/ 400 w 431"/>
                  <a:gd name="T23" fmla="*/ 435 h 950"/>
                  <a:gd name="T24" fmla="*/ 366 w 431"/>
                  <a:gd name="T25" fmla="*/ 414 h 950"/>
                  <a:gd name="T26" fmla="*/ 362 w 431"/>
                  <a:gd name="T27" fmla="*/ 294 h 950"/>
                  <a:gd name="T28" fmla="*/ 340 w 431"/>
                  <a:gd name="T29" fmla="*/ 162 h 950"/>
                  <a:gd name="T30" fmla="*/ 385 w 431"/>
                  <a:gd name="T31" fmla="*/ 779 h 950"/>
                  <a:gd name="T32" fmla="*/ 324 w 431"/>
                  <a:gd name="T33" fmla="*/ 845 h 950"/>
                  <a:gd name="T34" fmla="*/ 306 w 431"/>
                  <a:gd name="T35" fmla="*/ 941 h 950"/>
                  <a:gd name="T36" fmla="*/ 264 w 431"/>
                  <a:gd name="T37" fmla="*/ 941 h 950"/>
                  <a:gd name="T38" fmla="*/ 245 w 431"/>
                  <a:gd name="T39" fmla="*/ 887 h 950"/>
                  <a:gd name="T40" fmla="*/ 211 w 431"/>
                  <a:gd name="T41" fmla="*/ 779 h 950"/>
                  <a:gd name="T42" fmla="*/ 200 w 431"/>
                  <a:gd name="T43" fmla="*/ 920 h 950"/>
                  <a:gd name="T44" fmla="*/ 170 w 431"/>
                  <a:gd name="T45" fmla="*/ 945 h 950"/>
                  <a:gd name="T46" fmla="*/ 136 w 431"/>
                  <a:gd name="T47" fmla="*/ 916 h 950"/>
                  <a:gd name="T48" fmla="*/ 125 w 431"/>
                  <a:gd name="T49" fmla="*/ 858 h 950"/>
                  <a:gd name="T50" fmla="*/ 60 w 431"/>
                  <a:gd name="T51" fmla="*/ 779 h 950"/>
                  <a:gd name="T52" fmla="*/ 185 w 431"/>
                  <a:gd name="T53" fmla="*/ 294 h 950"/>
                  <a:gd name="T54" fmla="*/ 113 w 431"/>
                  <a:gd name="T55" fmla="*/ 332 h 950"/>
                  <a:gd name="T56" fmla="*/ 121 w 431"/>
                  <a:gd name="T57" fmla="*/ 166 h 950"/>
                  <a:gd name="T58" fmla="*/ 109 w 431"/>
                  <a:gd name="T59" fmla="*/ 344 h 950"/>
                  <a:gd name="T60" fmla="*/ 42 w 431"/>
                  <a:gd name="T61" fmla="*/ 369 h 950"/>
                  <a:gd name="T62" fmla="*/ 4 w 431"/>
                  <a:gd name="T63" fmla="*/ 282 h 950"/>
                  <a:gd name="T64" fmla="*/ 4 w 431"/>
                  <a:gd name="T65" fmla="*/ 245 h 950"/>
                  <a:gd name="T66" fmla="*/ 42 w 431"/>
                  <a:gd name="T67" fmla="*/ 116 h 950"/>
                  <a:gd name="T68" fmla="*/ 68 w 431"/>
                  <a:gd name="T69" fmla="*/ 50 h 950"/>
                  <a:gd name="T70" fmla="*/ 106 w 431"/>
                  <a:gd name="T71" fmla="*/ 12 h 950"/>
                  <a:gd name="T72" fmla="*/ 155 w 431"/>
                  <a:gd name="T73" fmla="*/ 0 h 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1"/>
                  <a:gd name="T112" fmla="*/ 0 h 950"/>
                  <a:gd name="T113" fmla="*/ 431 w 431"/>
                  <a:gd name="T114" fmla="*/ 950 h 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1" h="950">
                    <a:moveTo>
                      <a:pt x="192" y="0"/>
                    </a:moveTo>
                    <a:lnTo>
                      <a:pt x="215" y="133"/>
                    </a:lnTo>
                    <a:lnTo>
                      <a:pt x="223" y="50"/>
                    </a:lnTo>
                    <a:lnTo>
                      <a:pt x="215" y="41"/>
                    </a:lnTo>
                    <a:lnTo>
                      <a:pt x="215" y="33"/>
                    </a:lnTo>
                    <a:lnTo>
                      <a:pt x="226" y="29"/>
                    </a:lnTo>
                    <a:lnTo>
                      <a:pt x="238" y="29"/>
                    </a:lnTo>
                    <a:lnTo>
                      <a:pt x="245" y="33"/>
                    </a:lnTo>
                    <a:lnTo>
                      <a:pt x="245" y="41"/>
                    </a:lnTo>
                    <a:lnTo>
                      <a:pt x="241" y="50"/>
                    </a:lnTo>
                    <a:lnTo>
                      <a:pt x="249" y="133"/>
                    </a:lnTo>
                    <a:lnTo>
                      <a:pt x="275" y="0"/>
                    </a:lnTo>
                    <a:lnTo>
                      <a:pt x="336" y="0"/>
                    </a:lnTo>
                    <a:lnTo>
                      <a:pt x="355" y="8"/>
                    </a:lnTo>
                    <a:lnTo>
                      <a:pt x="374" y="17"/>
                    </a:lnTo>
                    <a:lnTo>
                      <a:pt x="385" y="33"/>
                    </a:lnTo>
                    <a:lnTo>
                      <a:pt x="396" y="50"/>
                    </a:lnTo>
                    <a:lnTo>
                      <a:pt x="411" y="120"/>
                    </a:lnTo>
                    <a:lnTo>
                      <a:pt x="423" y="191"/>
                    </a:lnTo>
                    <a:lnTo>
                      <a:pt x="426" y="269"/>
                    </a:lnTo>
                    <a:lnTo>
                      <a:pt x="430" y="348"/>
                    </a:lnTo>
                    <a:lnTo>
                      <a:pt x="426" y="402"/>
                    </a:lnTo>
                    <a:lnTo>
                      <a:pt x="415" y="427"/>
                    </a:lnTo>
                    <a:lnTo>
                      <a:pt x="400" y="435"/>
                    </a:lnTo>
                    <a:lnTo>
                      <a:pt x="377" y="431"/>
                    </a:lnTo>
                    <a:lnTo>
                      <a:pt x="366" y="414"/>
                    </a:lnTo>
                    <a:lnTo>
                      <a:pt x="362" y="352"/>
                    </a:lnTo>
                    <a:lnTo>
                      <a:pt x="362" y="294"/>
                    </a:lnTo>
                    <a:lnTo>
                      <a:pt x="355" y="232"/>
                    </a:lnTo>
                    <a:lnTo>
                      <a:pt x="340" y="162"/>
                    </a:lnTo>
                    <a:lnTo>
                      <a:pt x="340" y="249"/>
                    </a:lnTo>
                    <a:lnTo>
                      <a:pt x="385" y="779"/>
                    </a:lnTo>
                    <a:lnTo>
                      <a:pt x="328" y="779"/>
                    </a:lnTo>
                    <a:lnTo>
                      <a:pt x="324" y="845"/>
                    </a:lnTo>
                    <a:lnTo>
                      <a:pt x="317" y="916"/>
                    </a:lnTo>
                    <a:lnTo>
                      <a:pt x="306" y="941"/>
                    </a:lnTo>
                    <a:lnTo>
                      <a:pt x="287" y="949"/>
                    </a:lnTo>
                    <a:lnTo>
                      <a:pt x="264" y="941"/>
                    </a:lnTo>
                    <a:lnTo>
                      <a:pt x="253" y="924"/>
                    </a:lnTo>
                    <a:lnTo>
                      <a:pt x="245" y="887"/>
                    </a:lnTo>
                    <a:lnTo>
                      <a:pt x="245" y="779"/>
                    </a:lnTo>
                    <a:lnTo>
                      <a:pt x="211" y="779"/>
                    </a:lnTo>
                    <a:lnTo>
                      <a:pt x="204" y="879"/>
                    </a:lnTo>
                    <a:lnTo>
                      <a:pt x="200" y="920"/>
                    </a:lnTo>
                    <a:lnTo>
                      <a:pt x="189" y="937"/>
                    </a:lnTo>
                    <a:lnTo>
                      <a:pt x="170" y="945"/>
                    </a:lnTo>
                    <a:lnTo>
                      <a:pt x="147" y="937"/>
                    </a:lnTo>
                    <a:lnTo>
                      <a:pt x="136" y="916"/>
                    </a:lnTo>
                    <a:lnTo>
                      <a:pt x="128" y="887"/>
                    </a:lnTo>
                    <a:lnTo>
                      <a:pt x="125" y="858"/>
                    </a:lnTo>
                    <a:lnTo>
                      <a:pt x="125" y="779"/>
                    </a:lnTo>
                    <a:lnTo>
                      <a:pt x="60" y="779"/>
                    </a:lnTo>
                    <a:lnTo>
                      <a:pt x="98" y="481"/>
                    </a:lnTo>
                    <a:lnTo>
                      <a:pt x="185" y="294"/>
                    </a:lnTo>
                    <a:lnTo>
                      <a:pt x="143" y="265"/>
                    </a:lnTo>
                    <a:lnTo>
                      <a:pt x="113" y="332"/>
                    </a:lnTo>
                    <a:lnTo>
                      <a:pt x="121" y="245"/>
                    </a:lnTo>
                    <a:lnTo>
                      <a:pt x="121" y="166"/>
                    </a:lnTo>
                    <a:lnTo>
                      <a:pt x="79" y="261"/>
                    </a:lnTo>
                    <a:lnTo>
                      <a:pt x="109" y="344"/>
                    </a:lnTo>
                    <a:lnTo>
                      <a:pt x="72" y="423"/>
                    </a:lnTo>
                    <a:lnTo>
                      <a:pt x="42" y="369"/>
                    </a:lnTo>
                    <a:lnTo>
                      <a:pt x="15" y="315"/>
                    </a:lnTo>
                    <a:lnTo>
                      <a:pt x="4" y="282"/>
                    </a:lnTo>
                    <a:lnTo>
                      <a:pt x="0" y="261"/>
                    </a:lnTo>
                    <a:lnTo>
                      <a:pt x="4" y="245"/>
                    </a:lnTo>
                    <a:lnTo>
                      <a:pt x="8" y="220"/>
                    </a:lnTo>
                    <a:lnTo>
                      <a:pt x="42" y="116"/>
                    </a:lnTo>
                    <a:lnTo>
                      <a:pt x="53" y="83"/>
                    </a:lnTo>
                    <a:lnTo>
                      <a:pt x="68" y="50"/>
                    </a:lnTo>
                    <a:lnTo>
                      <a:pt x="83" y="29"/>
                    </a:lnTo>
                    <a:lnTo>
                      <a:pt x="106" y="12"/>
                    </a:lnTo>
                    <a:lnTo>
                      <a:pt x="128" y="4"/>
                    </a:lnTo>
                    <a:lnTo>
                      <a:pt x="155" y="0"/>
                    </a:lnTo>
                    <a:lnTo>
                      <a:pt x="192"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0495" name="Freeform 151"/>
              <p:cNvSpPr>
                <a:spLocks/>
              </p:cNvSpPr>
              <p:nvPr/>
            </p:nvSpPr>
            <p:spPr bwMode="auto">
              <a:xfrm>
                <a:off x="2985" y="2801"/>
                <a:ext cx="122" cy="225"/>
              </a:xfrm>
              <a:custGeom>
                <a:avLst/>
                <a:gdLst>
                  <a:gd name="T0" fmla="*/ 23 w 122"/>
                  <a:gd name="T1" fmla="*/ 224 h 225"/>
                  <a:gd name="T2" fmla="*/ 0 w 122"/>
                  <a:gd name="T3" fmla="*/ 211 h 225"/>
                  <a:gd name="T4" fmla="*/ 102 w 122"/>
                  <a:gd name="T5" fmla="*/ 0 h 225"/>
                  <a:gd name="T6" fmla="*/ 121 w 122"/>
                  <a:gd name="T7" fmla="*/ 12 h 225"/>
                  <a:gd name="T8" fmla="*/ 23 w 122"/>
                  <a:gd name="T9" fmla="*/ 224 h 225"/>
                  <a:gd name="T10" fmla="*/ 23 w 122"/>
                  <a:gd name="T11" fmla="*/ 224 h 225"/>
                  <a:gd name="T12" fmla="*/ 0 60000 65536"/>
                  <a:gd name="T13" fmla="*/ 0 60000 65536"/>
                  <a:gd name="T14" fmla="*/ 0 60000 65536"/>
                  <a:gd name="T15" fmla="*/ 0 60000 65536"/>
                  <a:gd name="T16" fmla="*/ 0 60000 65536"/>
                  <a:gd name="T17" fmla="*/ 0 60000 65536"/>
                  <a:gd name="T18" fmla="*/ 0 w 122"/>
                  <a:gd name="T19" fmla="*/ 0 h 225"/>
                  <a:gd name="T20" fmla="*/ 122 w 122"/>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122" h="225">
                    <a:moveTo>
                      <a:pt x="23" y="224"/>
                    </a:moveTo>
                    <a:lnTo>
                      <a:pt x="0" y="211"/>
                    </a:lnTo>
                    <a:lnTo>
                      <a:pt x="102" y="0"/>
                    </a:lnTo>
                    <a:lnTo>
                      <a:pt x="121" y="12"/>
                    </a:lnTo>
                    <a:lnTo>
                      <a:pt x="23" y="224"/>
                    </a:lnTo>
                    <a:close/>
                  </a:path>
                </a:pathLst>
              </a:custGeom>
              <a:solidFill>
                <a:srgbClr val="BBBBBB"/>
              </a:solidFill>
              <a:ln w="3175">
                <a:noFill/>
                <a:round/>
                <a:headEnd/>
                <a:tailEnd/>
              </a:ln>
            </p:spPr>
            <p:txBody>
              <a:bodyPr wrap="none" anchor="ctr">
                <a:spAutoFit/>
              </a:bodyPr>
              <a:lstStyle/>
              <a:p>
                <a:endParaRPr lang="zh-CN" altLang="en-US"/>
              </a:p>
            </p:txBody>
          </p:sp>
          <p:sp>
            <p:nvSpPr>
              <p:cNvPr id="20496" name="Freeform 152"/>
              <p:cNvSpPr>
                <a:spLocks/>
              </p:cNvSpPr>
              <p:nvPr/>
            </p:nvSpPr>
            <p:spPr bwMode="auto">
              <a:xfrm>
                <a:off x="2985" y="2801"/>
                <a:ext cx="122" cy="225"/>
              </a:xfrm>
              <a:custGeom>
                <a:avLst/>
                <a:gdLst>
                  <a:gd name="T0" fmla="*/ 23 w 122"/>
                  <a:gd name="T1" fmla="*/ 224 h 225"/>
                  <a:gd name="T2" fmla="*/ 0 w 122"/>
                  <a:gd name="T3" fmla="*/ 211 h 225"/>
                  <a:gd name="T4" fmla="*/ 102 w 122"/>
                  <a:gd name="T5" fmla="*/ 0 h 225"/>
                  <a:gd name="T6" fmla="*/ 121 w 122"/>
                  <a:gd name="T7" fmla="*/ 12 h 225"/>
                  <a:gd name="T8" fmla="*/ 23 w 122"/>
                  <a:gd name="T9" fmla="*/ 224 h 225"/>
                  <a:gd name="T10" fmla="*/ 0 60000 65536"/>
                  <a:gd name="T11" fmla="*/ 0 60000 65536"/>
                  <a:gd name="T12" fmla="*/ 0 60000 65536"/>
                  <a:gd name="T13" fmla="*/ 0 60000 65536"/>
                  <a:gd name="T14" fmla="*/ 0 60000 65536"/>
                  <a:gd name="T15" fmla="*/ 0 w 122"/>
                  <a:gd name="T16" fmla="*/ 0 h 225"/>
                  <a:gd name="T17" fmla="*/ 122 w 122"/>
                  <a:gd name="T18" fmla="*/ 225 h 225"/>
                </a:gdLst>
                <a:ahLst/>
                <a:cxnLst>
                  <a:cxn ang="T10">
                    <a:pos x="T0" y="T1"/>
                  </a:cxn>
                  <a:cxn ang="T11">
                    <a:pos x="T2" y="T3"/>
                  </a:cxn>
                  <a:cxn ang="T12">
                    <a:pos x="T4" y="T5"/>
                  </a:cxn>
                  <a:cxn ang="T13">
                    <a:pos x="T6" y="T7"/>
                  </a:cxn>
                  <a:cxn ang="T14">
                    <a:pos x="T8" y="T9"/>
                  </a:cxn>
                </a:cxnLst>
                <a:rect l="T15" t="T16" r="T17" b="T18"/>
                <a:pathLst>
                  <a:path w="122" h="225">
                    <a:moveTo>
                      <a:pt x="23" y="224"/>
                    </a:moveTo>
                    <a:lnTo>
                      <a:pt x="0" y="211"/>
                    </a:lnTo>
                    <a:lnTo>
                      <a:pt x="102" y="0"/>
                    </a:lnTo>
                    <a:lnTo>
                      <a:pt x="121" y="12"/>
                    </a:lnTo>
                    <a:lnTo>
                      <a:pt x="23" y="224"/>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0497" name="Freeform 153"/>
              <p:cNvSpPr>
                <a:spLocks/>
              </p:cNvSpPr>
              <p:nvPr/>
            </p:nvSpPr>
            <p:spPr bwMode="auto">
              <a:xfrm>
                <a:off x="3064" y="2312"/>
                <a:ext cx="239" cy="71"/>
              </a:xfrm>
              <a:custGeom>
                <a:avLst/>
                <a:gdLst>
                  <a:gd name="T0" fmla="*/ 0 w 239"/>
                  <a:gd name="T1" fmla="*/ 0 h 71"/>
                  <a:gd name="T2" fmla="*/ 238 w 239"/>
                  <a:gd name="T3" fmla="*/ 41 h 71"/>
                  <a:gd name="T4" fmla="*/ 234 w 239"/>
                  <a:gd name="T5" fmla="*/ 54 h 71"/>
                  <a:gd name="T6" fmla="*/ 178 w 239"/>
                  <a:gd name="T7" fmla="*/ 41 h 71"/>
                  <a:gd name="T8" fmla="*/ 174 w 239"/>
                  <a:gd name="T9" fmla="*/ 50 h 71"/>
                  <a:gd name="T10" fmla="*/ 178 w 239"/>
                  <a:gd name="T11" fmla="*/ 70 h 71"/>
                  <a:gd name="T12" fmla="*/ 42 w 239"/>
                  <a:gd name="T13" fmla="*/ 50 h 71"/>
                  <a:gd name="T14" fmla="*/ 53 w 239"/>
                  <a:gd name="T15" fmla="*/ 29 h 71"/>
                  <a:gd name="T16" fmla="*/ 49 w 239"/>
                  <a:gd name="T17" fmla="*/ 21 h 71"/>
                  <a:gd name="T18" fmla="*/ 0 w 239"/>
                  <a:gd name="T19" fmla="*/ 12 h 71"/>
                  <a:gd name="T20" fmla="*/ 0 w 239"/>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9"/>
                  <a:gd name="T34" fmla="*/ 0 h 71"/>
                  <a:gd name="T35" fmla="*/ 239 w 239"/>
                  <a:gd name="T36" fmla="*/ 71 h 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9" h="71">
                    <a:moveTo>
                      <a:pt x="0" y="0"/>
                    </a:moveTo>
                    <a:lnTo>
                      <a:pt x="238" y="41"/>
                    </a:lnTo>
                    <a:lnTo>
                      <a:pt x="234" y="54"/>
                    </a:lnTo>
                    <a:lnTo>
                      <a:pt x="178" y="41"/>
                    </a:lnTo>
                    <a:lnTo>
                      <a:pt x="174" y="50"/>
                    </a:lnTo>
                    <a:lnTo>
                      <a:pt x="178" y="70"/>
                    </a:lnTo>
                    <a:lnTo>
                      <a:pt x="42" y="50"/>
                    </a:lnTo>
                    <a:lnTo>
                      <a:pt x="53" y="29"/>
                    </a:lnTo>
                    <a:lnTo>
                      <a:pt x="49" y="21"/>
                    </a:lnTo>
                    <a:lnTo>
                      <a:pt x="0" y="12"/>
                    </a:lnTo>
                    <a:lnTo>
                      <a:pt x="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grpSp>
        <p:grpSp>
          <p:nvGrpSpPr>
            <p:cNvPr id="20487" name="Group 154"/>
            <p:cNvGrpSpPr>
              <a:grpSpLocks/>
            </p:cNvGrpSpPr>
            <p:nvPr/>
          </p:nvGrpSpPr>
          <p:grpSpPr bwMode="auto">
            <a:xfrm>
              <a:off x="3457" y="2312"/>
              <a:ext cx="344" cy="1153"/>
              <a:chOff x="3457" y="2312"/>
              <a:chExt cx="344" cy="1153"/>
            </a:xfrm>
          </p:grpSpPr>
          <p:sp>
            <p:nvSpPr>
              <p:cNvPr id="20488" name="Freeform 155"/>
              <p:cNvSpPr>
                <a:spLocks/>
              </p:cNvSpPr>
              <p:nvPr/>
            </p:nvSpPr>
            <p:spPr bwMode="auto">
              <a:xfrm>
                <a:off x="3457" y="2503"/>
                <a:ext cx="344" cy="962"/>
              </a:xfrm>
              <a:custGeom>
                <a:avLst/>
                <a:gdLst>
                  <a:gd name="T0" fmla="*/ 169 w 344"/>
                  <a:gd name="T1" fmla="*/ 78 h 962"/>
                  <a:gd name="T2" fmla="*/ 237 w 344"/>
                  <a:gd name="T3" fmla="*/ 4 h 962"/>
                  <a:gd name="T4" fmla="*/ 279 w 344"/>
                  <a:gd name="T5" fmla="*/ 29 h 962"/>
                  <a:gd name="T6" fmla="*/ 313 w 344"/>
                  <a:gd name="T7" fmla="*/ 95 h 962"/>
                  <a:gd name="T8" fmla="*/ 332 w 344"/>
                  <a:gd name="T9" fmla="*/ 211 h 962"/>
                  <a:gd name="T10" fmla="*/ 339 w 344"/>
                  <a:gd name="T11" fmla="*/ 344 h 962"/>
                  <a:gd name="T12" fmla="*/ 339 w 344"/>
                  <a:gd name="T13" fmla="*/ 418 h 962"/>
                  <a:gd name="T14" fmla="*/ 305 w 344"/>
                  <a:gd name="T15" fmla="*/ 422 h 962"/>
                  <a:gd name="T16" fmla="*/ 283 w 344"/>
                  <a:gd name="T17" fmla="*/ 281 h 962"/>
                  <a:gd name="T18" fmla="*/ 260 w 344"/>
                  <a:gd name="T19" fmla="*/ 182 h 962"/>
                  <a:gd name="T20" fmla="*/ 252 w 344"/>
                  <a:gd name="T21" fmla="*/ 323 h 962"/>
                  <a:gd name="T22" fmla="*/ 230 w 344"/>
                  <a:gd name="T23" fmla="*/ 808 h 962"/>
                  <a:gd name="T24" fmla="*/ 222 w 344"/>
                  <a:gd name="T25" fmla="*/ 911 h 962"/>
                  <a:gd name="T26" fmla="*/ 215 w 344"/>
                  <a:gd name="T27" fmla="*/ 953 h 962"/>
                  <a:gd name="T28" fmla="*/ 192 w 344"/>
                  <a:gd name="T29" fmla="*/ 957 h 962"/>
                  <a:gd name="T30" fmla="*/ 177 w 344"/>
                  <a:gd name="T31" fmla="*/ 911 h 962"/>
                  <a:gd name="T32" fmla="*/ 177 w 344"/>
                  <a:gd name="T33" fmla="*/ 841 h 962"/>
                  <a:gd name="T34" fmla="*/ 166 w 344"/>
                  <a:gd name="T35" fmla="*/ 845 h 962"/>
                  <a:gd name="T36" fmla="*/ 162 w 344"/>
                  <a:gd name="T37" fmla="*/ 911 h 962"/>
                  <a:gd name="T38" fmla="*/ 154 w 344"/>
                  <a:gd name="T39" fmla="*/ 957 h 962"/>
                  <a:gd name="T40" fmla="*/ 128 w 344"/>
                  <a:gd name="T41" fmla="*/ 957 h 962"/>
                  <a:gd name="T42" fmla="*/ 117 w 344"/>
                  <a:gd name="T43" fmla="*/ 907 h 962"/>
                  <a:gd name="T44" fmla="*/ 117 w 344"/>
                  <a:gd name="T45" fmla="*/ 808 h 962"/>
                  <a:gd name="T46" fmla="*/ 86 w 344"/>
                  <a:gd name="T47" fmla="*/ 397 h 962"/>
                  <a:gd name="T48" fmla="*/ 102 w 344"/>
                  <a:gd name="T49" fmla="*/ 252 h 962"/>
                  <a:gd name="T50" fmla="*/ 90 w 344"/>
                  <a:gd name="T51" fmla="*/ 248 h 962"/>
                  <a:gd name="T52" fmla="*/ 86 w 344"/>
                  <a:gd name="T53" fmla="*/ 190 h 962"/>
                  <a:gd name="T54" fmla="*/ 71 w 344"/>
                  <a:gd name="T55" fmla="*/ 194 h 962"/>
                  <a:gd name="T56" fmla="*/ 56 w 344"/>
                  <a:gd name="T57" fmla="*/ 273 h 962"/>
                  <a:gd name="T58" fmla="*/ 37 w 344"/>
                  <a:gd name="T59" fmla="*/ 385 h 962"/>
                  <a:gd name="T60" fmla="*/ 15 w 344"/>
                  <a:gd name="T61" fmla="*/ 319 h 962"/>
                  <a:gd name="T62" fmla="*/ 0 w 344"/>
                  <a:gd name="T63" fmla="*/ 244 h 962"/>
                  <a:gd name="T64" fmla="*/ 11 w 344"/>
                  <a:gd name="T65" fmla="*/ 161 h 962"/>
                  <a:gd name="T66" fmla="*/ 34 w 344"/>
                  <a:gd name="T67" fmla="*/ 87 h 962"/>
                  <a:gd name="T68" fmla="*/ 71 w 344"/>
                  <a:gd name="T69" fmla="*/ 24 h 962"/>
                  <a:gd name="T70" fmla="*/ 132 w 344"/>
                  <a:gd name="T71" fmla="*/ 0 h 9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4"/>
                  <a:gd name="T109" fmla="*/ 0 h 962"/>
                  <a:gd name="T110" fmla="*/ 344 w 344"/>
                  <a:gd name="T111" fmla="*/ 962 h 9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4" h="962">
                    <a:moveTo>
                      <a:pt x="132" y="0"/>
                    </a:moveTo>
                    <a:lnTo>
                      <a:pt x="169" y="78"/>
                    </a:lnTo>
                    <a:lnTo>
                      <a:pt x="207" y="4"/>
                    </a:lnTo>
                    <a:lnTo>
                      <a:pt x="237" y="4"/>
                    </a:lnTo>
                    <a:lnTo>
                      <a:pt x="256" y="12"/>
                    </a:lnTo>
                    <a:lnTo>
                      <a:pt x="279" y="29"/>
                    </a:lnTo>
                    <a:lnTo>
                      <a:pt x="298" y="53"/>
                    </a:lnTo>
                    <a:lnTo>
                      <a:pt x="313" y="95"/>
                    </a:lnTo>
                    <a:lnTo>
                      <a:pt x="324" y="136"/>
                    </a:lnTo>
                    <a:lnTo>
                      <a:pt x="332" y="211"/>
                    </a:lnTo>
                    <a:lnTo>
                      <a:pt x="335" y="286"/>
                    </a:lnTo>
                    <a:lnTo>
                      <a:pt x="339" y="344"/>
                    </a:lnTo>
                    <a:lnTo>
                      <a:pt x="343" y="397"/>
                    </a:lnTo>
                    <a:lnTo>
                      <a:pt x="339" y="418"/>
                    </a:lnTo>
                    <a:lnTo>
                      <a:pt x="324" y="426"/>
                    </a:lnTo>
                    <a:lnTo>
                      <a:pt x="305" y="422"/>
                    </a:lnTo>
                    <a:lnTo>
                      <a:pt x="298" y="406"/>
                    </a:lnTo>
                    <a:lnTo>
                      <a:pt x="283" y="281"/>
                    </a:lnTo>
                    <a:lnTo>
                      <a:pt x="264" y="157"/>
                    </a:lnTo>
                    <a:lnTo>
                      <a:pt x="260" y="182"/>
                    </a:lnTo>
                    <a:lnTo>
                      <a:pt x="256" y="240"/>
                    </a:lnTo>
                    <a:lnTo>
                      <a:pt x="252" y="323"/>
                    </a:lnTo>
                    <a:lnTo>
                      <a:pt x="305" y="808"/>
                    </a:lnTo>
                    <a:lnTo>
                      <a:pt x="230" y="808"/>
                    </a:lnTo>
                    <a:lnTo>
                      <a:pt x="226" y="841"/>
                    </a:lnTo>
                    <a:lnTo>
                      <a:pt x="222" y="911"/>
                    </a:lnTo>
                    <a:lnTo>
                      <a:pt x="218" y="940"/>
                    </a:lnTo>
                    <a:lnTo>
                      <a:pt x="215" y="953"/>
                    </a:lnTo>
                    <a:lnTo>
                      <a:pt x="203" y="961"/>
                    </a:lnTo>
                    <a:lnTo>
                      <a:pt x="192" y="957"/>
                    </a:lnTo>
                    <a:lnTo>
                      <a:pt x="181" y="944"/>
                    </a:lnTo>
                    <a:lnTo>
                      <a:pt x="177" y="911"/>
                    </a:lnTo>
                    <a:lnTo>
                      <a:pt x="177" y="874"/>
                    </a:lnTo>
                    <a:lnTo>
                      <a:pt x="177" y="841"/>
                    </a:lnTo>
                    <a:lnTo>
                      <a:pt x="173" y="812"/>
                    </a:lnTo>
                    <a:lnTo>
                      <a:pt x="166" y="845"/>
                    </a:lnTo>
                    <a:lnTo>
                      <a:pt x="162" y="874"/>
                    </a:lnTo>
                    <a:lnTo>
                      <a:pt x="162" y="911"/>
                    </a:lnTo>
                    <a:lnTo>
                      <a:pt x="158" y="944"/>
                    </a:lnTo>
                    <a:lnTo>
                      <a:pt x="154" y="957"/>
                    </a:lnTo>
                    <a:lnTo>
                      <a:pt x="143" y="961"/>
                    </a:lnTo>
                    <a:lnTo>
                      <a:pt x="128" y="957"/>
                    </a:lnTo>
                    <a:lnTo>
                      <a:pt x="120" y="940"/>
                    </a:lnTo>
                    <a:lnTo>
                      <a:pt x="117" y="907"/>
                    </a:lnTo>
                    <a:lnTo>
                      <a:pt x="117" y="837"/>
                    </a:lnTo>
                    <a:lnTo>
                      <a:pt x="117" y="808"/>
                    </a:lnTo>
                    <a:lnTo>
                      <a:pt x="37" y="808"/>
                    </a:lnTo>
                    <a:lnTo>
                      <a:pt x="86" y="397"/>
                    </a:lnTo>
                    <a:lnTo>
                      <a:pt x="143" y="277"/>
                    </a:lnTo>
                    <a:lnTo>
                      <a:pt x="102" y="252"/>
                    </a:lnTo>
                    <a:lnTo>
                      <a:pt x="90" y="273"/>
                    </a:lnTo>
                    <a:lnTo>
                      <a:pt x="90" y="248"/>
                    </a:lnTo>
                    <a:lnTo>
                      <a:pt x="90" y="228"/>
                    </a:lnTo>
                    <a:lnTo>
                      <a:pt x="86" y="190"/>
                    </a:lnTo>
                    <a:lnTo>
                      <a:pt x="83" y="149"/>
                    </a:lnTo>
                    <a:lnTo>
                      <a:pt x="71" y="194"/>
                    </a:lnTo>
                    <a:lnTo>
                      <a:pt x="60" y="232"/>
                    </a:lnTo>
                    <a:lnTo>
                      <a:pt x="56" y="273"/>
                    </a:lnTo>
                    <a:lnTo>
                      <a:pt x="68" y="319"/>
                    </a:lnTo>
                    <a:lnTo>
                      <a:pt x="37" y="385"/>
                    </a:lnTo>
                    <a:lnTo>
                      <a:pt x="26" y="352"/>
                    </a:lnTo>
                    <a:lnTo>
                      <a:pt x="15" y="319"/>
                    </a:lnTo>
                    <a:lnTo>
                      <a:pt x="7" y="277"/>
                    </a:lnTo>
                    <a:lnTo>
                      <a:pt x="0" y="244"/>
                    </a:lnTo>
                    <a:lnTo>
                      <a:pt x="7" y="203"/>
                    </a:lnTo>
                    <a:lnTo>
                      <a:pt x="11" y="161"/>
                    </a:lnTo>
                    <a:lnTo>
                      <a:pt x="22" y="128"/>
                    </a:lnTo>
                    <a:lnTo>
                      <a:pt x="34" y="87"/>
                    </a:lnTo>
                    <a:lnTo>
                      <a:pt x="52" y="49"/>
                    </a:lnTo>
                    <a:lnTo>
                      <a:pt x="71" y="24"/>
                    </a:lnTo>
                    <a:lnTo>
                      <a:pt x="102" y="8"/>
                    </a:lnTo>
                    <a:lnTo>
                      <a:pt x="132"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0489" name="Freeform 156"/>
              <p:cNvSpPr>
                <a:spLocks/>
              </p:cNvSpPr>
              <p:nvPr/>
            </p:nvSpPr>
            <p:spPr bwMode="auto">
              <a:xfrm>
                <a:off x="3457" y="2776"/>
                <a:ext cx="129" cy="229"/>
              </a:xfrm>
              <a:custGeom>
                <a:avLst/>
                <a:gdLst>
                  <a:gd name="T0" fmla="*/ 105 w 129"/>
                  <a:gd name="T1" fmla="*/ 0 h 229"/>
                  <a:gd name="T2" fmla="*/ 128 w 129"/>
                  <a:gd name="T3" fmla="*/ 8 h 229"/>
                  <a:gd name="T4" fmla="*/ 22 w 129"/>
                  <a:gd name="T5" fmla="*/ 228 h 229"/>
                  <a:gd name="T6" fmla="*/ 0 w 129"/>
                  <a:gd name="T7" fmla="*/ 220 h 229"/>
                  <a:gd name="T8" fmla="*/ 105 w 129"/>
                  <a:gd name="T9" fmla="*/ 0 h 229"/>
                  <a:gd name="T10" fmla="*/ 105 w 129"/>
                  <a:gd name="T11" fmla="*/ 0 h 229"/>
                  <a:gd name="T12" fmla="*/ 105 w 129"/>
                  <a:gd name="T13" fmla="*/ 0 h 229"/>
                  <a:gd name="T14" fmla="*/ 105 w 129"/>
                  <a:gd name="T15" fmla="*/ 0 h 2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229"/>
                  <a:gd name="T26" fmla="*/ 129 w 129"/>
                  <a:gd name="T27" fmla="*/ 229 h 2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229">
                    <a:moveTo>
                      <a:pt x="105" y="0"/>
                    </a:moveTo>
                    <a:lnTo>
                      <a:pt x="128" y="8"/>
                    </a:lnTo>
                    <a:lnTo>
                      <a:pt x="22" y="228"/>
                    </a:lnTo>
                    <a:lnTo>
                      <a:pt x="0" y="220"/>
                    </a:lnTo>
                    <a:lnTo>
                      <a:pt x="105" y="0"/>
                    </a:lnTo>
                    <a:close/>
                  </a:path>
                </a:pathLst>
              </a:custGeom>
              <a:solidFill>
                <a:srgbClr val="BBBBBB"/>
              </a:solidFill>
              <a:ln w="3175">
                <a:noFill/>
                <a:round/>
                <a:headEnd/>
                <a:tailEnd/>
              </a:ln>
            </p:spPr>
            <p:txBody>
              <a:bodyPr wrap="none" anchor="ctr">
                <a:spAutoFit/>
              </a:bodyPr>
              <a:lstStyle/>
              <a:p>
                <a:endParaRPr lang="zh-CN" altLang="en-US"/>
              </a:p>
            </p:txBody>
          </p:sp>
          <p:sp>
            <p:nvSpPr>
              <p:cNvPr id="20490" name="Freeform 157"/>
              <p:cNvSpPr>
                <a:spLocks/>
              </p:cNvSpPr>
              <p:nvPr/>
            </p:nvSpPr>
            <p:spPr bwMode="auto">
              <a:xfrm>
                <a:off x="3457" y="2776"/>
                <a:ext cx="129" cy="229"/>
              </a:xfrm>
              <a:custGeom>
                <a:avLst/>
                <a:gdLst>
                  <a:gd name="T0" fmla="*/ 105 w 129"/>
                  <a:gd name="T1" fmla="*/ 0 h 229"/>
                  <a:gd name="T2" fmla="*/ 128 w 129"/>
                  <a:gd name="T3" fmla="*/ 8 h 229"/>
                  <a:gd name="T4" fmla="*/ 22 w 129"/>
                  <a:gd name="T5" fmla="*/ 228 h 229"/>
                  <a:gd name="T6" fmla="*/ 0 w 129"/>
                  <a:gd name="T7" fmla="*/ 220 h 229"/>
                  <a:gd name="T8" fmla="*/ 105 w 129"/>
                  <a:gd name="T9" fmla="*/ 0 h 229"/>
                  <a:gd name="T10" fmla="*/ 0 60000 65536"/>
                  <a:gd name="T11" fmla="*/ 0 60000 65536"/>
                  <a:gd name="T12" fmla="*/ 0 60000 65536"/>
                  <a:gd name="T13" fmla="*/ 0 60000 65536"/>
                  <a:gd name="T14" fmla="*/ 0 60000 65536"/>
                  <a:gd name="T15" fmla="*/ 0 w 129"/>
                  <a:gd name="T16" fmla="*/ 0 h 229"/>
                  <a:gd name="T17" fmla="*/ 129 w 129"/>
                  <a:gd name="T18" fmla="*/ 229 h 229"/>
                </a:gdLst>
                <a:ahLst/>
                <a:cxnLst>
                  <a:cxn ang="T10">
                    <a:pos x="T0" y="T1"/>
                  </a:cxn>
                  <a:cxn ang="T11">
                    <a:pos x="T2" y="T3"/>
                  </a:cxn>
                  <a:cxn ang="T12">
                    <a:pos x="T4" y="T5"/>
                  </a:cxn>
                  <a:cxn ang="T13">
                    <a:pos x="T6" y="T7"/>
                  </a:cxn>
                  <a:cxn ang="T14">
                    <a:pos x="T8" y="T9"/>
                  </a:cxn>
                </a:cxnLst>
                <a:rect l="T15" t="T16" r="T17" b="T18"/>
                <a:pathLst>
                  <a:path w="129" h="229">
                    <a:moveTo>
                      <a:pt x="105" y="0"/>
                    </a:moveTo>
                    <a:lnTo>
                      <a:pt x="128" y="8"/>
                    </a:lnTo>
                    <a:lnTo>
                      <a:pt x="22" y="228"/>
                    </a:lnTo>
                    <a:lnTo>
                      <a:pt x="0" y="220"/>
                    </a:lnTo>
                    <a:lnTo>
                      <a:pt x="105"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0491" name="Oval 158"/>
              <p:cNvSpPr>
                <a:spLocks noChangeArrowheads="1"/>
              </p:cNvSpPr>
              <p:nvPr/>
            </p:nvSpPr>
            <p:spPr bwMode="auto">
              <a:xfrm>
                <a:off x="3547" y="2345"/>
                <a:ext cx="155" cy="166"/>
              </a:xfrm>
              <a:prstGeom prst="ellipse">
                <a:avLst/>
              </a:prstGeom>
              <a:solidFill>
                <a:srgbClr val="777777"/>
              </a:solidFill>
              <a:ln w="3175">
                <a:solidFill>
                  <a:srgbClr val="000000"/>
                </a:solidFill>
                <a:round/>
                <a:headEnd/>
                <a:tailEnd/>
              </a:ln>
            </p:spPr>
            <p:txBody>
              <a:bodyPr wrap="none" anchor="ctr">
                <a:spAutoFit/>
              </a:bodyPr>
              <a:lstStyle/>
              <a:p>
                <a:endParaRPr lang="zh-CN" altLang="en-US"/>
              </a:p>
            </p:txBody>
          </p:sp>
          <p:sp>
            <p:nvSpPr>
              <p:cNvPr id="20492" name="Freeform 159"/>
              <p:cNvSpPr>
                <a:spLocks/>
              </p:cNvSpPr>
              <p:nvPr/>
            </p:nvSpPr>
            <p:spPr bwMode="auto">
              <a:xfrm>
                <a:off x="3525" y="2312"/>
                <a:ext cx="231" cy="67"/>
              </a:xfrm>
              <a:custGeom>
                <a:avLst/>
                <a:gdLst>
                  <a:gd name="T0" fmla="*/ 0 w 231"/>
                  <a:gd name="T1" fmla="*/ 0 h 67"/>
                  <a:gd name="T2" fmla="*/ 230 w 231"/>
                  <a:gd name="T3" fmla="*/ 37 h 67"/>
                  <a:gd name="T4" fmla="*/ 226 w 231"/>
                  <a:gd name="T5" fmla="*/ 50 h 67"/>
                  <a:gd name="T6" fmla="*/ 173 w 231"/>
                  <a:gd name="T7" fmla="*/ 41 h 67"/>
                  <a:gd name="T8" fmla="*/ 166 w 231"/>
                  <a:gd name="T9" fmla="*/ 46 h 67"/>
                  <a:gd name="T10" fmla="*/ 173 w 231"/>
                  <a:gd name="T11" fmla="*/ 66 h 67"/>
                  <a:gd name="T12" fmla="*/ 41 w 231"/>
                  <a:gd name="T13" fmla="*/ 46 h 67"/>
                  <a:gd name="T14" fmla="*/ 49 w 231"/>
                  <a:gd name="T15" fmla="*/ 29 h 67"/>
                  <a:gd name="T16" fmla="*/ 45 w 231"/>
                  <a:gd name="T17" fmla="*/ 17 h 67"/>
                  <a:gd name="T18" fmla="*/ 0 w 231"/>
                  <a:gd name="T19" fmla="*/ 8 h 67"/>
                  <a:gd name="T20" fmla="*/ 0 w 231"/>
                  <a:gd name="T21" fmla="*/ 0 h 67"/>
                  <a:gd name="T22" fmla="*/ 0 w 231"/>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1"/>
                  <a:gd name="T37" fmla="*/ 0 h 67"/>
                  <a:gd name="T38" fmla="*/ 231 w 231"/>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1" h="67">
                    <a:moveTo>
                      <a:pt x="0" y="0"/>
                    </a:moveTo>
                    <a:lnTo>
                      <a:pt x="230" y="37"/>
                    </a:lnTo>
                    <a:lnTo>
                      <a:pt x="226" y="50"/>
                    </a:lnTo>
                    <a:lnTo>
                      <a:pt x="173" y="41"/>
                    </a:lnTo>
                    <a:lnTo>
                      <a:pt x="166" y="46"/>
                    </a:lnTo>
                    <a:lnTo>
                      <a:pt x="173" y="66"/>
                    </a:lnTo>
                    <a:lnTo>
                      <a:pt x="41" y="46"/>
                    </a:lnTo>
                    <a:lnTo>
                      <a:pt x="49" y="29"/>
                    </a:lnTo>
                    <a:lnTo>
                      <a:pt x="45" y="17"/>
                    </a:lnTo>
                    <a:lnTo>
                      <a:pt x="0" y="8"/>
                    </a:lnTo>
                    <a:lnTo>
                      <a:pt x="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box(in)">
                                      <p:cBhvr>
                                        <p:cTn id="7"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descr="ipad-backgrounds_3.jpg"/>
          <p:cNvPicPr>
            <a:picLocks noChangeAspect="1"/>
          </p:cNvPicPr>
          <p:nvPr/>
        </p:nvPicPr>
        <p:blipFill>
          <a:blip r:embed="rId2" cstate="print"/>
          <a:srcRect l="8261" t="40625" r="6486" b="19791"/>
          <a:stretch>
            <a:fillRect/>
          </a:stretch>
        </p:blipFill>
        <p:spPr>
          <a:xfrm>
            <a:off x="2571704" y="4143356"/>
            <a:ext cx="6572296" cy="2714644"/>
          </a:xfrm>
          <a:prstGeom prst="rect">
            <a:avLst/>
          </a:prstGeom>
          <a:ln>
            <a:noFill/>
          </a:ln>
          <a:effectLst>
            <a:softEdge rad="112500"/>
          </a:effectLst>
        </p:spPr>
      </p:pic>
      <p:sp>
        <p:nvSpPr>
          <p:cNvPr id="71682" name="Rectangle 3"/>
          <p:cNvSpPr>
            <a:spLocks noGrp="1"/>
          </p:cNvSpPr>
          <p:nvPr>
            <p:ph type="body" idx="4294967295"/>
          </p:nvPr>
        </p:nvSpPr>
        <p:spPr>
          <a:xfrm>
            <a:off x="857224" y="857232"/>
            <a:ext cx="7499350" cy="4800600"/>
          </a:xfrm>
        </p:spPr>
        <p:txBody>
          <a:bodyPr/>
          <a:lstStyle/>
          <a:p>
            <a:r>
              <a:rPr lang="zh-CN" altLang="en-US" dirty="0" smtClean="0"/>
              <a:t>睡眠不足的一个直接后果就是：</a:t>
            </a:r>
          </a:p>
          <a:p>
            <a:pPr>
              <a:buFont typeface="Wingdings 2" pitchFamily="18" charset="2"/>
              <a:buNone/>
            </a:pPr>
            <a:endParaRPr lang="zh-CN" altLang="en-US" sz="8000" b="1" dirty="0" smtClean="0">
              <a:solidFill>
                <a:srgbClr val="FF0000"/>
              </a:solidFill>
            </a:endParaRPr>
          </a:p>
          <a:p>
            <a:pPr>
              <a:buFont typeface="Wingdings 2" pitchFamily="18" charset="2"/>
              <a:buNone/>
            </a:pPr>
            <a:r>
              <a:rPr lang="zh-CN" altLang="en-US" sz="8000" b="1" dirty="0" smtClean="0">
                <a:solidFill>
                  <a:srgbClr val="FF0000"/>
                </a:solidFill>
              </a:rPr>
              <a:t>  效率低下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animEffect transition="in" filter="blinds(horizontal)">
                                      <p:cBhvr>
                                        <p:cTn id="7" dur="500"/>
                                        <p:tgtEl>
                                          <p:spTgt spid="716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682">
                                            <p:txEl>
                                              <p:pRg st="2" end="2"/>
                                            </p:txEl>
                                          </p:spTgt>
                                        </p:tgtEl>
                                        <p:attrNameLst>
                                          <p:attrName>style.visibility</p:attrName>
                                        </p:attrNameLst>
                                      </p:cBhvr>
                                      <p:to>
                                        <p:strVal val="visible"/>
                                      </p:to>
                                    </p:set>
                                    <p:anim calcmode="lin" valueType="num">
                                      <p:cBhvr additive="base">
                                        <p:cTn id="12"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16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71682">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042988" y="3573463"/>
            <a:ext cx="6802437" cy="1905000"/>
            <a:chOff x="528" y="2046"/>
            <a:chExt cx="4285" cy="1200"/>
          </a:xfrm>
        </p:grpSpPr>
        <p:sp>
          <p:nvSpPr>
            <p:cNvPr id="72708" name="Text Box 4"/>
            <p:cNvSpPr txBox="1">
              <a:spLocks noChangeArrowheads="1"/>
            </p:cNvSpPr>
            <p:nvPr/>
          </p:nvSpPr>
          <p:spPr bwMode="auto">
            <a:xfrm>
              <a:off x="528" y="2400"/>
              <a:ext cx="1079" cy="442"/>
            </a:xfrm>
            <a:prstGeom prst="rect">
              <a:avLst/>
            </a:prstGeom>
            <a:noFill/>
            <a:ln w="9525">
              <a:noFill/>
              <a:miter lim="800000"/>
              <a:headEnd/>
              <a:tailEnd/>
            </a:ln>
          </p:spPr>
          <p:txBody>
            <a:bodyPr wrap="none">
              <a:spAutoFit/>
            </a:bodyPr>
            <a:lstStyle/>
            <a:p>
              <a:r>
                <a:rPr lang="zh-CN" altLang="en-US" sz="4000" b="1">
                  <a:latin typeface="Gill Sans MT"/>
                  <a:ea typeface="华文中宋" pitchFamily="2" charset="-122"/>
                </a:rPr>
                <a:t>效率＝</a:t>
              </a:r>
            </a:p>
          </p:txBody>
        </p:sp>
        <p:sp>
          <p:nvSpPr>
            <p:cNvPr id="72709" name="Line 5"/>
            <p:cNvSpPr>
              <a:spLocks noChangeShapeType="1"/>
            </p:cNvSpPr>
            <p:nvPr/>
          </p:nvSpPr>
          <p:spPr bwMode="auto">
            <a:xfrm>
              <a:off x="1776" y="2640"/>
              <a:ext cx="3037" cy="0"/>
            </a:xfrm>
            <a:prstGeom prst="line">
              <a:avLst/>
            </a:prstGeom>
            <a:noFill/>
            <a:ln w="38100">
              <a:solidFill>
                <a:srgbClr val="0066FF"/>
              </a:solidFill>
              <a:round/>
              <a:headEnd/>
              <a:tailEnd/>
            </a:ln>
          </p:spPr>
          <p:txBody>
            <a:bodyPr/>
            <a:lstStyle/>
            <a:p>
              <a:endParaRPr lang="zh-CN" altLang="en-US"/>
            </a:p>
          </p:txBody>
        </p:sp>
        <p:sp>
          <p:nvSpPr>
            <p:cNvPr id="72710" name="Text Box 6"/>
            <p:cNvSpPr txBox="1">
              <a:spLocks noChangeArrowheads="1"/>
            </p:cNvSpPr>
            <p:nvPr/>
          </p:nvSpPr>
          <p:spPr bwMode="auto">
            <a:xfrm>
              <a:off x="1734" y="2046"/>
              <a:ext cx="3005" cy="442"/>
            </a:xfrm>
            <a:prstGeom prst="rect">
              <a:avLst/>
            </a:prstGeom>
            <a:noFill/>
            <a:ln w="9525">
              <a:noFill/>
              <a:miter lim="800000"/>
              <a:headEnd/>
              <a:tailEnd/>
            </a:ln>
          </p:spPr>
          <p:txBody>
            <a:bodyPr wrap="none">
              <a:spAutoFit/>
            </a:bodyPr>
            <a:lstStyle/>
            <a:p>
              <a:r>
                <a:rPr lang="zh-CN" altLang="en-US" sz="4000" b="1">
                  <a:solidFill>
                    <a:srgbClr val="FF0000"/>
                  </a:solidFill>
                  <a:latin typeface="Gill Sans MT"/>
                  <a:ea typeface="华文中宋" pitchFamily="2" charset="-122"/>
                </a:rPr>
                <a:t>劳动量－</a:t>
              </a:r>
              <a:r>
                <a:rPr lang="zh-CN" altLang="en-US" sz="4000" b="1">
                  <a:latin typeface="Gill Sans MT"/>
                  <a:ea typeface="华文中宋" pitchFamily="2" charset="-122"/>
                </a:rPr>
                <a:t>无效劳动量</a:t>
              </a:r>
            </a:p>
          </p:txBody>
        </p:sp>
        <p:sp>
          <p:nvSpPr>
            <p:cNvPr id="72711" name="Text Box 7"/>
            <p:cNvSpPr txBox="1">
              <a:spLocks noChangeArrowheads="1"/>
            </p:cNvSpPr>
            <p:nvPr/>
          </p:nvSpPr>
          <p:spPr bwMode="auto">
            <a:xfrm>
              <a:off x="2507" y="2804"/>
              <a:ext cx="758" cy="442"/>
            </a:xfrm>
            <a:prstGeom prst="rect">
              <a:avLst/>
            </a:prstGeom>
            <a:noFill/>
            <a:ln w="9525">
              <a:noFill/>
              <a:miter lim="800000"/>
              <a:headEnd/>
              <a:tailEnd/>
            </a:ln>
          </p:spPr>
          <p:txBody>
            <a:bodyPr wrap="none">
              <a:spAutoFit/>
            </a:bodyPr>
            <a:lstStyle/>
            <a:p>
              <a:r>
                <a:rPr lang="zh-CN" altLang="en-US" sz="4000" b="1">
                  <a:solidFill>
                    <a:schemeClr val="accent2"/>
                  </a:solidFill>
                  <a:latin typeface="Gill Sans MT"/>
                  <a:ea typeface="华文中宋" pitchFamily="2" charset="-122"/>
                </a:rPr>
                <a:t>时间</a:t>
              </a:r>
            </a:p>
          </p:txBody>
        </p:sp>
      </p:grpSp>
      <p:sp useBgFill="1">
        <p:nvSpPr>
          <p:cNvPr id="182280" name="Text Box 8"/>
          <p:cNvSpPr txBox="1">
            <a:spLocks noChangeArrowheads="1"/>
          </p:cNvSpPr>
          <p:nvPr/>
        </p:nvSpPr>
        <p:spPr bwMode="auto">
          <a:xfrm>
            <a:off x="381000" y="836613"/>
            <a:ext cx="8763000" cy="1920875"/>
          </a:xfrm>
          <a:prstGeom prst="rect">
            <a:avLst/>
          </a:prstGeom>
          <a:ln w="9525">
            <a:noFill/>
            <a:miter lim="800000"/>
            <a:headEnd/>
            <a:tailEnd/>
          </a:ln>
        </p:spPr>
        <p:txBody>
          <a:bodyPr>
            <a:spAutoFit/>
          </a:bodyPr>
          <a:lstStyle/>
          <a:p>
            <a:r>
              <a:rPr lang="en-US" altLang="zh-CN" sz="4000" b="1" dirty="0" smtClean="0">
                <a:latin typeface="Gill Sans MT"/>
                <a:ea typeface="华文中宋" pitchFamily="2" charset="-122"/>
              </a:rPr>
              <a:t> </a:t>
            </a:r>
            <a:r>
              <a:rPr lang="zh-CN" altLang="en-US" sz="4000" b="1" dirty="0" smtClean="0">
                <a:latin typeface="Gill Sans MT"/>
                <a:ea typeface="华文中宋" pitchFamily="2" charset="-122"/>
              </a:rPr>
              <a:t>  鲁</a:t>
            </a:r>
            <a:r>
              <a:rPr lang="zh-CN" altLang="en-US" sz="4000" b="1" dirty="0">
                <a:latin typeface="Gill Sans MT"/>
                <a:ea typeface="华文中宋" pitchFamily="2" charset="-122"/>
              </a:rPr>
              <a:t>迅说过：“节省时间，也就是使一个人的有限生命更加有效，即等于延长了生命。”</a:t>
            </a:r>
          </a:p>
        </p:txBody>
      </p:sp>
      <p:pic>
        <p:nvPicPr>
          <p:cNvPr id="72707" name="Picture 9" descr="剑兰02"/>
          <p:cNvPicPr>
            <a:picLocks noChangeAspect="1" noChangeArrowheads="1" noCrop="1"/>
          </p:cNvPicPr>
          <p:nvPr/>
        </p:nvPicPr>
        <p:blipFill>
          <a:blip r:embed="rId2" cstate="print"/>
          <a:srcRect/>
          <a:stretch>
            <a:fillRect/>
          </a:stretch>
        </p:blipFill>
        <p:spPr bwMode="auto">
          <a:xfrm>
            <a:off x="7524750" y="3124200"/>
            <a:ext cx="2197100" cy="3733800"/>
          </a:xfrm>
          <a:prstGeom prst="rect">
            <a:avLst/>
          </a:prstGeom>
          <a:noFill/>
          <a:ln w="9525">
            <a:noFill/>
            <a:miter lim="800000"/>
            <a:headEnd/>
            <a:tailEnd/>
          </a:ln>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2280"/>
                                        </p:tgtEl>
                                        <p:attrNameLst>
                                          <p:attrName>style.visibility</p:attrName>
                                        </p:attrNameLst>
                                      </p:cBhvr>
                                      <p:to>
                                        <p:strVal val="visible"/>
                                      </p:to>
                                    </p:set>
                                    <p:animEffect transition="in" filter="dissolve">
                                      <p:cBhvr>
                                        <p:cTn id="7" dur="500"/>
                                        <p:tgtEl>
                                          <p:spTgt spid="1822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0"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79388" y="2997200"/>
            <a:ext cx="8713787" cy="588963"/>
          </a:xfrm>
          <a:prstGeom prst="rect">
            <a:avLst/>
          </a:prstGeom>
          <a:solidFill>
            <a:srgbClr val="2904C8"/>
          </a:solidFill>
          <a:ln w="9525" algn="ctr">
            <a:solidFill>
              <a:schemeClr val="tx1"/>
            </a:solidFill>
            <a:miter lim="800000"/>
            <a:headEnd/>
            <a:tailEnd/>
          </a:ln>
        </p:spPr>
        <p:txBody>
          <a:bodyPr>
            <a:spAutoFit/>
          </a:bodyPr>
          <a:lstStyle/>
          <a:p>
            <a:pPr algn="ctr">
              <a:spcBef>
                <a:spcPct val="50000"/>
              </a:spcBef>
            </a:pPr>
            <a:r>
              <a:rPr lang="zh-CN" altLang="en-US" sz="3200" b="1">
                <a:solidFill>
                  <a:srgbClr val="FF0000"/>
                </a:solidFill>
                <a:latin typeface="华文新魏" pitchFamily="2" charset="-122"/>
                <a:ea typeface="华文新魏" pitchFamily="2" charset="-122"/>
              </a:rPr>
              <a:t>一天时间的利用率</a:t>
            </a:r>
            <a:r>
              <a:rPr lang="zh-CN" altLang="en-US" sz="3200" b="1">
                <a:solidFill>
                  <a:srgbClr val="FFFF00"/>
                </a:solidFill>
                <a:latin typeface="华文新魏" pitchFamily="2" charset="-122"/>
                <a:ea typeface="华文新魏" pitchFamily="2" charset="-122"/>
              </a:rPr>
              <a:t>＝学习</a:t>
            </a:r>
            <a:r>
              <a:rPr lang="en-US" altLang="zh-CN" sz="3200" b="1">
                <a:solidFill>
                  <a:srgbClr val="FFFF00"/>
                </a:solidFill>
                <a:latin typeface="华文新魏" pitchFamily="2" charset="-122"/>
                <a:ea typeface="华文新魏" pitchFamily="2" charset="-122"/>
              </a:rPr>
              <a:t>(</a:t>
            </a:r>
            <a:r>
              <a:rPr lang="zh-CN" altLang="en-US" sz="3200" b="1">
                <a:solidFill>
                  <a:srgbClr val="FFFF00"/>
                </a:solidFill>
                <a:latin typeface="华文新魏" pitchFamily="2" charset="-122"/>
                <a:ea typeface="华文新魏" pitchFamily="2" charset="-122"/>
              </a:rPr>
              <a:t>工作</a:t>
            </a:r>
            <a:r>
              <a:rPr lang="en-US" altLang="zh-CN" sz="3200" b="1">
                <a:solidFill>
                  <a:srgbClr val="FFFF00"/>
                </a:solidFill>
                <a:latin typeface="华文新魏" pitchFamily="2" charset="-122"/>
                <a:ea typeface="华文新魏" pitchFamily="2" charset="-122"/>
              </a:rPr>
              <a:t>)</a:t>
            </a:r>
            <a:r>
              <a:rPr lang="zh-CN" altLang="en-US" sz="3200" b="1">
                <a:solidFill>
                  <a:srgbClr val="FFFF00"/>
                </a:solidFill>
                <a:latin typeface="华文新魏" pitchFamily="2" charset="-122"/>
                <a:ea typeface="华文新魏" pitchFamily="2" charset="-122"/>
              </a:rPr>
              <a:t>时间／</a:t>
            </a:r>
            <a:r>
              <a:rPr lang="en-US" altLang="zh-CN" sz="3200" b="1">
                <a:solidFill>
                  <a:srgbClr val="FFFF00"/>
                </a:solidFill>
                <a:latin typeface="华文新魏" pitchFamily="2" charset="-122"/>
                <a:ea typeface="华文新魏" pitchFamily="2" charset="-122"/>
              </a:rPr>
              <a:t>24</a:t>
            </a:r>
            <a:r>
              <a:rPr lang="zh-CN" altLang="en-US" sz="3200" b="1">
                <a:solidFill>
                  <a:srgbClr val="FFFF00"/>
                </a:solidFill>
                <a:latin typeface="华文新魏" pitchFamily="2" charset="-122"/>
                <a:ea typeface="华文新魏" pitchFamily="2" charset="-122"/>
              </a:rPr>
              <a:t>小时 </a:t>
            </a:r>
          </a:p>
        </p:txBody>
      </p:sp>
      <p:sp>
        <p:nvSpPr>
          <p:cNvPr id="74755" name="Text Box 3"/>
          <p:cNvSpPr txBox="1">
            <a:spLocks noChangeArrowheads="1"/>
          </p:cNvSpPr>
          <p:nvPr/>
        </p:nvSpPr>
        <p:spPr bwMode="auto">
          <a:xfrm>
            <a:off x="323850" y="549275"/>
            <a:ext cx="8135938" cy="1749425"/>
          </a:xfrm>
          <a:prstGeom prst="rect">
            <a:avLst/>
          </a:prstGeom>
          <a:solidFill>
            <a:srgbClr val="2904C8"/>
          </a:solidFill>
          <a:ln w="9525" algn="ctr">
            <a:solidFill>
              <a:schemeClr val="tx1"/>
            </a:solidFill>
            <a:miter lim="800000"/>
            <a:headEnd/>
            <a:tailEnd/>
          </a:ln>
        </p:spPr>
        <p:txBody>
          <a:bodyPr>
            <a:spAutoFit/>
          </a:bodyPr>
          <a:lstStyle/>
          <a:p>
            <a:pPr>
              <a:spcBef>
                <a:spcPct val="50000"/>
              </a:spcBef>
            </a:pPr>
            <a:r>
              <a:rPr lang="zh-CN" altLang="en-US" sz="3600" b="1" dirty="0">
                <a:solidFill>
                  <a:srgbClr val="FF0000"/>
                </a:solidFill>
                <a:latin typeface="华文新魏" pitchFamily="2" charset="-122"/>
                <a:ea typeface="华文新魏" pitchFamily="2" charset="-122"/>
              </a:rPr>
              <a:t>学习时间</a:t>
            </a:r>
            <a:r>
              <a:rPr lang="zh-CN" altLang="en-US" sz="3600" b="1" dirty="0">
                <a:solidFill>
                  <a:srgbClr val="FFFF00"/>
                </a:solidFill>
                <a:latin typeface="华文新魏" pitchFamily="2" charset="-122"/>
                <a:ea typeface="华文新魏" pitchFamily="2" charset="-122"/>
              </a:rPr>
              <a:t>＝上课时间＋自习时间＋真正利用的课余时间－发呆时间－闲聊时间－借东西时间 </a:t>
            </a:r>
          </a:p>
        </p:txBody>
      </p:sp>
      <p:sp>
        <p:nvSpPr>
          <p:cNvPr id="74756" name="Text Box 4"/>
          <p:cNvSpPr txBox="1">
            <a:spLocks noChangeArrowheads="1"/>
          </p:cNvSpPr>
          <p:nvPr/>
        </p:nvSpPr>
        <p:spPr bwMode="auto">
          <a:xfrm>
            <a:off x="468313" y="4005263"/>
            <a:ext cx="7775575" cy="1190625"/>
          </a:xfrm>
          <a:prstGeom prst="rect">
            <a:avLst/>
          </a:prstGeom>
          <a:noFill/>
          <a:ln w="9525">
            <a:noFill/>
            <a:miter lim="800000"/>
            <a:headEnd/>
            <a:tailEnd/>
          </a:ln>
        </p:spPr>
        <p:txBody>
          <a:bodyPr>
            <a:spAutoFit/>
          </a:bodyPr>
          <a:lstStyle/>
          <a:p>
            <a:r>
              <a:rPr lang="zh-CN" altLang="en-US" sz="3600" b="1" dirty="0">
                <a:solidFill>
                  <a:schemeClr val="bg1"/>
                </a:solidFill>
                <a:latin typeface="Tahoma" pitchFamily="34" charset="0"/>
                <a:ea typeface="华文中宋" pitchFamily="2" charset="-122"/>
              </a:rPr>
              <a:t>你的时间利用率高吗？</a:t>
            </a:r>
          </a:p>
          <a:p>
            <a:r>
              <a:rPr lang="zh-CN" altLang="en-US" sz="3600" b="1" dirty="0">
                <a:solidFill>
                  <a:schemeClr val="bg1"/>
                </a:solidFill>
                <a:latin typeface="Tahoma" pitchFamily="34" charset="0"/>
                <a:ea typeface="华文中宋" pitchFamily="2" charset="-122"/>
              </a:rPr>
              <a:t>影响你的效率的原因是什么？</a:t>
            </a:r>
          </a:p>
        </p:txBody>
      </p:sp>
      <p:sp>
        <p:nvSpPr>
          <p:cNvPr id="73732" name="AutoShape 5">
            <a:hlinkClick r:id="" action="ppaction://noaction" highlightClick="1"/>
          </p:cNvPr>
          <p:cNvSpPr>
            <a:spLocks noChangeArrowheads="1"/>
          </p:cNvSpPr>
          <p:nvPr/>
        </p:nvSpPr>
        <p:spPr bwMode="auto">
          <a:xfrm>
            <a:off x="7308850" y="6092825"/>
            <a:ext cx="503238" cy="431800"/>
          </a:xfrm>
          <a:prstGeom prst="actionButtonBlank">
            <a:avLst/>
          </a:prstGeom>
          <a:solidFill>
            <a:schemeClr val="accent1"/>
          </a:solidFill>
          <a:ln w="9525">
            <a:noFill/>
            <a:miter lim="800000"/>
            <a:headEnd/>
            <a:tailEnd/>
          </a:ln>
        </p:spPr>
        <p:txBody>
          <a:bodyPr wrap="none" anchor="ctr"/>
          <a:lstStyle/>
          <a:p>
            <a:endParaRPr lang="zh-CN" altLang="en-US">
              <a:latin typeface="Gill Sans MT"/>
              <a:ea typeface="华文中宋" pitchFamily="2" charset="-122"/>
            </a:endParaRPr>
          </a:p>
        </p:txBody>
      </p:sp>
      <p:sp>
        <p:nvSpPr>
          <p:cNvPr id="73733" name="Text Box 6"/>
          <p:cNvSpPr txBox="1">
            <a:spLocks noChangeArrowheads="1"/>
          </p:cNvSpPr>
          <p:nvPr/>
        </p:nvSpPr>
        <p:spPr bwMode="auto">
          <a:xfrm>
            <a:off x="684213" y="5589588"/>
            <a:ext cx="7127875" cy="641350"/>
          </a:xfrm>
          <a:prstGeom prst="rect">
            <a:avLst/>
          </a:prstGeom>
          <a:noFill/>
          <a:ln w="9525">
            <a:noFill/>
            <a:miter lim="800000"/>
            <a:headEnd/>
            <a:tailEnd/>
          </a:ln>
        </p:spPr>
        <p:txBody>
          <a:bodyPr>
            <a:spAutoFit/>
          </a:bodyPr>
          <a:lstStyle/>
          <a:p>
            <a:pPr>
              <a:spcBef>
                <a:spcPct val="50000"/>
              </a:spcBef>
            </a:pPr>
            <a:r>
              <a:rPr lang="zh-CN" altLang="en-US" sz="3600" b="1" dirty="0">
                <a:solidFill>
                  <a:srgbClr val="FF0000"/>
                </a:solidFill>
                <a:latin typeface="方正舒体" pitchFamily="2" charset="-122"/>
                <a:ea typeface="方正舒体" pitchFamily="2" charset="-122"/>
              </a:rPr>
              <a:t>请大家四人为一组进行自由讨论</a:t>
            </a:r>
            <a:r>
              <a:rPr lang="en-US" altLang="zh-CN" sz="3600" b="1" dirty="0">
                <a:solidFill>
                  <a:srgbClr val="FF0000"/>
                </a:solidFill>
                <a:latin typeface="方正舒体" pitchFamily="2" charset="-122"/>
                <a:ea typeface="方正舒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5">
                                            <p:bg/>
                                          </p:spTgt>
                                        </p:tgtEl>
                                        <p:attrNameLst>
                                          <p:attrName>style.visibility</p:attrName>
                                        </p:attrNameLst>
                                      </p:cBhvr>
                                      <p:to>
                                        <p:strVal val="visible"/>
                                      </p:to>
                                    </p:set>
                                    <p:animEffect transition="in" filter="fade">
                                      <p:cBhvr>
                                        <p:cTn id="7" dur="2000"/>
                                        <p:tgtEl>
                                          <p:spTgt spid="7475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755">
                                            <p:txEl>
                                              <p:pRg st="0" end="0"/>
                                            </p:txEl>
                                          </p:spTgt>
                                        </p:tgtEl>
                                        <p:attrNameLst>
                                          <p:attrName>style.visibility</p:attrName>
                                        </p:attrNameLst>
                                      </p:cBhvr>
                                      <p:to>
                                        <p:strVal val="visible"/>
                                      </p:to>
                                    </p:set>
                                    <p:animEffect transition="in" filter="fade">
                                      <p:cBhvr>
                                        <p:cTn id="10" dur="2000"/>
                                        <p:tgtEl>
                                          <p:spTgt spid="7475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754">
                                            <p:bg/>
                                          </p:spTgt>
                                        </p:tgtEl>
                                        <p:attrNameLst>
                                          <p:attrName>style.visibility</p:attrName>
                                        </p:attrNameLst>
                                      </p:cBhvr>
                                      <p:to>
                                        <p:strVal val="visible"/>
                                      </p:to>
                                    </p:set>
                                    <p:animEffect transition="in" filter="fade">
                                      <p:cBhvr>
                                        <p:cTn id="15" dur="2000"/>
                                        <p:tgtEl>
                                          <p:spTgt spid="7475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4754">
                                            <p:txEl>
                                              <p:pRg st="0" end="0"/>
                                            </p:txEl>
                                          </p:spTgt>
                                        </p:tgtEl>
                                        <p:attrNameLst>
                                          <p:attrName>style.visibility</p:attrName>
                                        </p:attrNameLst>
                                      </p:cBhvr>
                                      <p:to>
                                        <p:strVal val="visible"/>
                                      </p:to>
                                    </p:set>
                                    <p:animEffect transition="in" filter="fade">
                                      <p:cBhvr>
                                        <p:cTn id="20" dur="2000"/>
                                        <p:tgtEl>
                                          <p:spTgt spid="7475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4756">
                                            <p:txEl>
                                              <p:pRg st="0" end="0"/>
                                            </p:txEl>
                                          </p:spTgt>
                                        </p:tgtEl>
                                        <p:attrNameLst>
                                          <p:attrName>style.visibility</p:attrName>
                                        </p:attrNameLst>
                                      </p:cBhvr>
                                      <p:to>
                                        <p:strVal val="visible"/>
                                      </p:to>
                                    </p:set>
                                    <p:animEffect transition="in" filter="wipe(down)">
                                      <p:cBhvr>
                                        <p:cTn id="25" dur="500"/>
                                        <p:tgtEl>
                                          <p:spTgt spid="747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4756">
                                            <p:txEl>
                                              <p:pRg st="1" end="1"/>
                                            </p:txEl>
                                          </p:spTgt>
                                        </p:tgtEl>
                                        <p:attrNameLst>
                                          <p:attrName>style.visibility</p:attrName>
                                        </p:attrNameLst>
                                      </p:cBhvr>
                                      <p:to>
                                        <p:strVal val="visible"/>
                                      </p:to>
                                    </p:set>
                                    <p:animEffect transition="in" filter="wipe(down)">
                                      <p:cBhvr>
                                        <p:cTn id="30" dur="500"/>
                                        <p:tgtEl>
                                          <p:spTgt spid="7475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3733"/>
                                        </p:tgtEl>
                                        <p:attrNameLst>
                                          <p:attrName>style.visibility</p:attrName>
                                        </p:attrNameLst>
                                      </p:cBhvr>
                                      <p:to>
                                        <p:strVal val="visible"/>
                                      </p:to>
                                    </p:set>
                                    <p:animEffect transition="in" filter="blinds(horizontal)">
                                      <p:cBhvr>
                                        <p:cTn id="35"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animBg="1"/>
      <p:bldP spid="74755" grpId="0" build="allAtOnce" animBg="1"/>
      <p:bldP spid="74756" grpId="0" build="p"/>
      <p:bldP spid="7373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4754" name="Rectangle 3"/>
          <p:cNvSpPr>
            <a:spLocks noGrp="1"/>
          </p:cNvSpPr>
          <p:nvPr>
            <p:ph type="body" idx="4294967295"/>
          </p:nvPr>
        </p:nvSpPr>
        <p:spPr>
          <a:xfrm>
            <a:off x="285720" y="1857364"/>
            <a:ext cx="8286808" cy="4800600"/>
          </a:xfrm>
        </p:spPr>
        <p:txBody>
          <a:bodyPr/>
          <a:lstStyle/>
          <a:p>
            <a:pPr>
              <a:buFont typeface="Wingdings 2" pitchFamily="18" charset="2"/>
              <a:buNone/>
            </a:pPr>
            <a:r>
              <a:rPr lang="zh-CN" altLang="en-US" sz="3600" dirty="0" smtClean="0">
                <a:latin typeface="方正舒体" pitchFamily="2" charset="-122"/>
                <a:ea typeface="方正舒体" pitchFamily="2" charset="-122"/>
              </a:rPr>
              <a:t>    “正是因为生活中有各种各样的诱惑（小说，游戏，美食，聊天</a:t>
            </a:r>
            <a:r>
              <a:rPr lang="en-US" altLang="zh-CN" sz="3600" dirty="0" smtClean="0">
                <a:latin typeface="方正舒体" pitchFamily="2" charset="-122"/>
                <a:ea typeface="方正舒体" pitchFamily="2" charset="-122"/>
              </a:rPr>
              <a:t>….</a:t>
            </a:r>
            <a:r>
              <a:rPr lang="zh-CN" altLang="en-US" sz="3600" dirty="0" smtClean="0">
                <a:latin typeface="方正舒体" pitchFamily="2" charset="-122"/>
                <a:ea typeface="方正舒体" pitchFamily="2" charset="-122"/>
              </a:rPr>
              <a:t>）我们才会无法专注于自己正在做或应该做的事情，导致效率低下。</a:t>
            </a:r>
            <a:r>
              <a:rPr lang="en-US" altLang="zh-CN" sz="3600" dirty="0" smtClean="0">
                <a:latin typeface="方正舒体" pitchFamily="2" charset="-122"/>
                <a:ea typeface="方正舒体" pitchFamily="2" charset="-122"/>
              </a:rPr>
              <a:t>”</a:t>
            </a:r>
          </a:p>
        </p:txBody>
      </p:sp>
      <p:sp>
        <p:nvSpPr>
          <p:cNvPr id="4" name="TextBox 3"/>
          <p:cNvSpPr txBox="1"/>
          <p:nvPr/>
        </p:nvSpPr>
        <p:spPr>
          <a:xfrm>
            <a:off x="428596" y="714356"/>
            <a:ext cx="8001056" cy="1077218"/>
          </a:xfrm>
          <a:prstGeom prst="rect">
            <a:avLst/>
          </a:prstGeom>
          <a:noFill/>
        </p:spPr>
        <p:txBody>
          <a:bodyPr wrap="square" rtlCol="0">
            <a:spAutoFit/>
          </a:bodyPr>
          <a:lstStyle/>
          <a:p>
            <a:r>
              <a:rPr lang="zh-CN" altLang="en-US" sz="3200" b="1" dirty="0" smtClean="0">
                <a:latin typeface="方正舒体" pitchFamily="2" charset="-122"/>
                <a:ea typeface="方正舒体" pitchFamily="2" charset="-122"/>
              </a:rPr>
              <a:t>经过大家讨论分析后，我们得出了一个结论：</a:t>
            </a:r>
          </a:p>
          <a:p>
            <a:endParaRPr lang="zh-CN" altLang="en-US" sz="3200" b="1" dirty="0">
              <a:latin typeface="方正舒体" pitchFamily="2" charset="-122"/>
              <a:ea typeface="方正舒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754">
                                            <p:txEl>
                                              <p:pRg st="0" end="0"/>
                                            </p:txEl>
                                          </p:spTgt>
                                        </p:tgtEl>
                                        <p:attrNameLst>
                                          <p:attrName>style.visibility</p:attrName>
                                        </p:attrNameLst>
                                      </p:cBhvr>
                                      <p:to>
                                        <p:strVal val="visible"/>
                                      </p:to>
                                    </p:set>
                                    <p:animEffect transition="in" filter="checkerboard(across)">
                                      <p:cBhvr>
                                        <p:cTn id="12" dur="500"/>
                                        <p:tgtEl>
                                          <p:spTgt spid="747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build="p"/>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388" y="214313"/>
            <a:ext cx="9505950" cy="406400"/>
          </a:xfrm>
        </p:spPr>
        <p:txBody>
          <a:bodyPr vert="horz" wrap="square" lIns="91440" tIns="45720" rIns="91440" bIns="45720" numCol="1" anchorCtr="0" compatLnSpc="1">
            <a:prstTxWarp prst="textNoShape">
              <a:avLst/>
            </a:prstTxWarp>
            <a:normAutofit fontScale="90000"/>
          </a:bodyPr>
          <a:lstStyle/>
          <a:p>
            <a:pPr eaLnBrk="1" hangingPunct="1">
              <a:defRPr/>
            </a:pPr>
            <a:r>
              <a:rPr lang="zh-CN" altLang="en-US" sz="2800" smtClean="0">
                <a:effectLst>
                  <a:outerShdw blurRad="38100" dist="38100" dir="2700000" algn="tl">
                    <a:srgbClr val="C0C0C0"/>
                  </a:outerShdw>
                </a:effectLst>
                <a:cs typeface="华文中宋"/>
              </a:rPr>
              <a:t>那么我们该怎么做才可以让我们提高抵制诱惑的能力呢？</a:t>
            </a:r>
          </a:p>
        </p:txBody>
      </p:sp>
      <p:sp>
        <p:nvSpPr>
          <p:cNvPr id="71684" name="内容占位符 3"/>
          <p:cNvSpPr>
            <a:spLocks noGrp="1"/>
          </p:cNvSpPr>
          <p:nvPr>
            <p:ph sz="half" idx="4294967295"/>
          </p:nvPr>
        </p:nvSpPr>
        <p:spPr>
          <a:xfrm>
            <a:off x="179388" y="908050"/>
            <a:ext cx="8964612" cy="4664075"/>
          </a:xfrm>
        </p:spPr>
        <p:txBody>
          <a:bodyPr/>
          <a:lstStyle/>
          <a:p>
            <a:pPr eaLnBrk="1" hangingPunct="1"/>
            <a:r>
              <a:rPr lang="zh-CN" altLang="en-US" sz="2800" b="1" dirty="0" smtClean="0"/>
              <a:t>抵制诱惑方法一：结果比较法。</a:t>
            </a:r>
          </a:p>
          <a:p>
            <a:pPr eaLnBrk="1" hangingPunct="1">
              <a:buFont typeface="Wingdings 2" pitchFamily="18" charset="2"/>
              <a:buNone/>
            </a:pPr>
            <a:r>
              <a:rPr lang="zh-CN" altLang="en-US" sz="1800" b="1" dirty="0" smtClean="0">
                <a:solidFill>
                  <a:srgbClr val="FF0000"/>
                </a:solidFill>
              </a:rPr>
              <a:t>     比较一下你想去做和应该做的事情，那个所带来的结果对你而言更有意义。</a:t>
            </a:r>
          </a:p>
          <a:p>
            <a:pPr eaLnBrk="1" hangingPunct="1"/>
            <a:r>
              <a:rPr lang="zh-CN" altLang="en-US" sz="2800" b="1" dirty="0" smtClean="0"/>
              <a:t>抵制诱惑方法二：强者刺激法。</a:t>
            </a:r>
          </a:p>
          <a:p>
            <a:pPr eaLnBrk="1" hangingPunct="1"/>
            <a:r>
              <a:rPr lang="zh-CN" altLang="en-US" sz="1800" b="1" dirty="0" smtClean="0">
                <a:solidFill>
                  <a:srgbClr val="FF0000"/>
                </a:solidFill>
              </a:rPr>
              <a:t>看看周围比你强的同学，他们是否正在努力着。</a:t>
            </a:r>
          </a:p>
          <a:p>
            <a:pPr eaLnBrk="1" hangingPunct="1"/>
            <a:r>
              <a:rPr lang="zh-CN" altLang="en-US" sz="2800" b="1" dirty="0" smtClean="0"/>
              <a:t>抵制诱惑方法三：不与无所事事的人交往。</a:t>
            </a:r>
          </a:p>
          <a:p>
            <a:pPr eaLnBrk="1" hangingPunct="1">
              <a:buFont typeface="Wingdings 2" pitchFamily="18" charset="2"/>
              <a:buNone/>
            </a:pPr>
            <a:r>
              <a:rPr lang="zh-CN" altLang="en-US" sz="1800" b="1" dirty="0" smtClean="0">
                <a:solidFill>
                  <a:srgbClr val="FF0000"/>
                </a:solidFill>
              </a:rPr>
              <a:t>     不解释</a:t>
            </a:r>
            <a:r>
              <a:rPr lang="en-US" altLang="zh-CN" sz="1800" b="1" dirty="0" smtClean="0">
                <a:solidFill>
                  <a:srgbClr val="FF0000"/>
                </a:solidFill>
              </a:rPr>
              <a:t>…</a:t>
            </a:r>
            <a:endParaRPr lang="zh-CN" altLang="en-US" sz="2800" b="1" dirty="0" smtClean="0"/>
          </a:p>
          <a:p>
            <a:pPr eaLnBrk="1" hangingPunct="1"/>
            <a:r>
              <a:rPr lang="zh-CN" altLang="en-US" sz="2800" b="1" dirty="0" smtClean="0"/>
              <a:t>抵制诱惑方法四：有针对性的改掉一个坏习惯，习得一个好习惯</a:t>
            </a:r>
          </a:p>
          <a:p>
            <a:pPr eaLnBrk="1" hangingPunct="1"/>
            <a:r>
              <a:rPr lang="zh-CN" altLang="en-US" sz="1800" b="1" dirty="0" smtClean="0">
                <a:solidFill>
                  <a:srgbClr val="FF0000"/>
                </a:solidFill>
              </a:rPr>
              <a:t>习惯是自己培养的，好习惯才会有成功的人生。</a:t>
            </a:r>
          </a:p>
          <a:p>
            <a:pPr eaLnBrk="1" hangingPunct="1"/>
            <a:r>
              <a:rPr lang="zh-CN" altLang="en-US" sz="2800" b="1" dirty="0" smtClean="0"/>
              <a:t>抵制诱惑方法五：充分预测困难，做好准备。</a:t>
            </a:r>
          </a:p>
          <a:p>
            <a:pPr eaLnBrk="1" hangingPunct="1"/>
            <a:r>
              <a:rPr lang="zh-CN" altLang="en-US" sz="1800" b="1" dirty="0" smtClean="0">
                <a:solidFill>
                  <a:srgbClr val="FF0000"/>
                </a:solidFill>
              </a:rPr>
              <a:t>对即将到来的困难（作业，考试，上课不睡觉</a:t>
            </a:r>
            <a:r>
              <a:rPr lang="en-US" altLang="zh-CN" sz="1800" b="1" dirty="0" smtClean="0">
                <a:solidFill>
                  <a:srgbClr val="FF0000"/>
                </a:solidFill>
              </a:rPr>
              <a:t>…</a:t>
            </a:r>
            <a:r>
              <a:rPr lang="zh-CN" altLang="en-US" sz="1800" b="1" dirty="0" smtClean="0">
                <a:solidFill>
                  <a:srgbClr val="FF0000"/>
                </a:solidFill>
              </a:rPr>
              <a:t>）提前做好心理防设。</a:t>
            </a:r>
            <a:endParaRPr lang="en-US" altLang="zh-CN" sz="1800" b="1" dirty="0" smtClean="0">
              <a:solidFill>
                <a:srgbClr val="FF0000"/>
              </a:solidFill>
            </a:endParaRPr>
          </a:p>
          <a:p>
            <a:pPr eaLnBrk="1" hangingPunct="1"/>
            <a:r>
              <a:rPr lang="zh-CN" altLang="en-US" sz="2800" b="1" dirty="0" smtClean="0"/>
              <a:t>抵制诱惑方法六：自我暗示。</a:t>
            </a:r>
          </a:p>
          <a:p>
            <a:pPr eaLnBrk="1" hangingPunct="1"/>
            <a:r>
              <a:rPr lang="zh-CN" altLang="en-US" sz="1800" b="1" dirty="0" smtClean="0">
                <a:solidFill>
                  <a:srgbClr val="FF0000"/>
                </a:solidFill>
              </a:rPr>
              <a:t>告诉自己：“我很棒，我能行。”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684">
                                            <p:txEl>
                                              <p:pRg st="0" end="0"/>
                                            </p:txEl>
                                          </p:spTgt>
                                        </p:tgtEl>
                                        <p:attrNameLst>
                                          <p:attrName>style.visibility</p:attrName>
                                        </p:attrNameLst>
                                      </p:cBhvr>
                                      <p:to>
                                        <p:strVal val="visible"/>
                                      </p:to>
                                    </p:set>
                                    <p:anim calcmode="lin" valueType="num">
                                      <p:cBhvr additive="base">
                                        <p:cTn id="13" dur="500" fill="hold"/>
                                        <p:tgtEl>
                                          <p:spTgt spid="7168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684">
                                            <p:txEl>
                                              <p:pRg st="1" end="1"/>
                                            </p:txEl>
                                          </p:spTgt>
                                        </p:tgtEl>
                                        <p:attrNameLst>
                                          <p:attrName>style.visibility</p:attrName>
                                        </p:attrNameLst>
                                      </p:cBhvr>
                                      <p:to>
                                        <p:strVal val="visible"/>
                                      </p:to>
                                    </p:set>
                                    <p:anim calcmode="lin" valueType="num">
                                      <p:cBhvr additive="base">
                                        <p:cTn id="19" dur="500" fill="hold"/>
                                        <p:tgtEl>
                                          <p:spTgt spid="7168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684">
                                            <p:txEl>
                                              <p:pRg st="2" end="2"/>
                                            </p:txEl>
                                          </p:spTgt>
                                        </p:tgtEl>
                                        <p:attrNameLst>
                                          <p:attrName>style.visibility</p:attrName>
                                        </p:attrNameLst>
                                      </p:cBhvr>
                                      <p:to>
                                        <p:strVal val="visible"/>
                                      </p:to>
                                    </p:set>
                                    <p:anim calcmode="lin" valueType="num">
                                      <p:cBhvr additive="base">
                                        <p:cTn id="25" dur="500" fill="hold"/>
                                        <p:tgtEl>
                                          <p:spTgt spid="7168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684">
                                            <p:txEl>
                                              <p:pRg st="3" end="3"/>
                                            </p:txEl>
                                          </p:spTgt>
                                        </p:tgtEl>
                                        <p:attrNameLst>
                                          <p:attrName>style.visibility</p:attrName>
                                        </p:attrNameLst>
                                      </p:cBhvr>
                                      <p:to>
                                        <p:strVal val="visible"/>
                                      </p:to>
                                    </p:set>
                                    <p:anim calcmode="lin" valueType="num">
                                      <p:cBhvr additive="base">
                                        <p:cTn id="31" dur="500" fill="hold"/>
                                        <p:tgtEl>
                                          <p:spTgt spid="7168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6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1684">
                                            <p:txEl>
                                              <p:pRg st="4" end="4"/>
                                            </p:txEl>
                                          </p:spTgt>
                                        </p:tgtEl>
                                        <p:attrNameLst>
                                          <p:attrName>style.visibility</p:attrName>
                                        </p:attrNameLst>
                                      </p:cBhvr>
                                      <p:to>
                                        <p:strVal val="visible"/>
                                      </p:to>
                                    </p:set>
                                    <p:anim calcmode="lin" valueType="num">
                                      <p:cBhvr additive="base">
                                        <p:cTn id="37" dur="500" fill="hold"/>
                                        <p:tgtEl>
                                          <p:spTgt spid="7168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6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1684">
                                            <p:txEl>
                                              <p:pRg st="5" end="5"/>
                                            </p:txEl>
                                          </p:spTgt>
                                        </p:tgtEl>
                                        <p:attrNameLst>
                                          <p:attrName>style.visibility</p:attrName>
                                        </p:attrNameLst>
                                      </p:cBhvr>
                                      <p:to>
                                        <p:strVal val="visible"/>
                                      </p:to>
                                    </p:set>
                                    <p:anim calcmode="lin" valueType="num">
                                      <p:cBhvr additive="base">
                                        <p:cTn id="43" dur="500" fill="hold"/>
                                        <p:tgtEl>
                                          <p:spTgt spid="7168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68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1684">
                                            <p:txEl>
                                              <p:pRg st="6" end="6"/>
                                            </p:txEl>
                                          </p:spTgt>
                                        </p:tgtEl>
                                        <p:attrNameLst>
                                          <p:attrName>style.visibility</p:attrName>
                                        </p:attrNameLst>
                                      </p:cBhvr>
                                      <p:to>
                                        <p:strVal val="visible"/>
                                      </p:to>
                                    </p:set>
                                    <p:anim calcmode="lin" valueType="num">
                                      <p:cBhvr additive="base">
                                        <p:cTn id="49" dur="500" fill="hold"/>
                                        <p:tgtEl>
                                          <p:spTgt spid="7168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68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1684">
                                            <p:txEl>
                                              <p:pRg st="7" end="7"/>
                                            </p:txEl>
                                          </p:spTgt>
                                        </p:tgtEl>
                                        <p:attrNameLst>
                                          <p:attrName>style.visibility</p:attrName>
                                        </p:attrNameLst>
                                      </p:cBhvr>
                                      <p:to>
                                        <p:strVal val="visible"/>
                                      </p:to>
                                    </p:set>
                                    <p:anim calcmode="lin" valueType="num">
                                      <p:cBhvr additive="base">
                                        <p:cTn id="55" dur="500" fill="hold"/>
                                        <p:tgtEl>
                                          <p:spTgt spid="71684">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168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1684">
                                            <p:txEl>
                                              <p:pRg st="8" end="8"/>
                                            </p:txEl>
                                          </p:spTgt>
                                        </p:tgtEl>
                                        <p:attrNameLst>
                                          <p:attrName>style.visibility</p:attrName>
                                        </p:attrNameLst>
                                      </p:cBhvr>
                                      <p:to>
                                        <p:strVal val="visible"/>
                                      </p:to>
                                    </p:set>
                                    <p:anim calcmode="lin" valueType="num">
                                      <p:cBhvr additive="base">
                                        <p:cTn id="61" dur="500" fill="hold"/>
                                        <p:tgtEl>
                                          <p:spTgt spid="71684">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68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1684">
                                            <p:txEl>
                                              <p:pRg st="9" end="9"/>
                                            </p:txEl>
                                          </p:spTgt>
                                        </p:tgtEl>
                                        <p:attrNameLst>
                                          <p:attrName>style.visibility</p:attrName>
                                        </p:attrNameLst>
                                      </p:cBhvr>
                                      <p:to>
                                        <p:strVal val="visible"/>
                                      </p:to>
                                    </p:set>
                                    <p:anim calcmode="lin" valueType="num">
                                      <p:cBhvr additive="base">
                                        <p:cTn id="67" dur="500" fill="hold"/>
                                        <p:tgtEl>
                                          <p:spTgt spid="71684">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168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1684">
                                            <p:txEl>
                                              <p:pRg st="10" end="10"/>
                                            </p:txEl>
                                          </p:spTgt>
                                        </p:tgtEl>
                                        <p:attrNameLst>
                                          <p:attrName>style.visibility</p:attrName>
                                        </p:attrNameLst>
                                      </p:cBhvr>
                                      <p:to>
                                        <p:strVal val="visible"/>
                                      </p:to>
                                    </p:set>
                                    <p:anim calcmode="lin" valueType="num">
                                      <p:cBhvr additive="base">
                                        <p:cTn id="73" dur="500" fill="hold"/>
                                        <p:tgtEl>
                                          <p:spTgt spid="71684">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168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1684">
                                            <p:txEl>
                                              <p:pRg st="11" end="11"/>
                                            </p:txEl>
                                          </p:spTgt>
                                        </p:tgtEl>
                                        <p:attrNameLst>
                                          <p:attrName>style.visibility</p:attrName>
                                        </p:attrNameLst>
                                      </p:cBhvr>
                                      <p:to>
                                        <p:strVal val="visible"/>
                                      </p:to>
                                    </p:set>
                                    <p:anim calcmode="lin" valueType="num">
                                      <p:cBhvr additive="base">
                                        <p:cTn id="79" dur="500" fill="hold"/>
                                        <p:tgtEl>
                                          <p:spTgt spid="71684">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168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168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4" descr="ipad-backgrounds-03"/>
          <p:cNvPicPr>
            <a:picLocks noChangeAspect="1" noChangeArrowheads="1"/>
          </p:cNvPicPr>
          <p:nvPr/>
        </p:nvPicPr>
        <p:blipFill>
          <a:blip r:embed="rId2" cstate="print"/>
          <a:srcRect/>
          <a:stretch>
            <a:fillRect/>
          </a:stretch>
        </p:blipFill>
        <p:spPr bwMode="auto">
          <a:xfrm>
            <a:off x="0" y="-603250"/>
            <a:ext cx="9144000" cy="8134350"/>
          </a:xfrm>
          <a:prstGeom prst="rect">
            <a:avLst/>
          </a:prstGeom>
          <a:noFill/>
          <a:ln w="9525">
            <a:noFill/>
            <a:miter lim="800000"/>
            <a:headEnd/>
            <a:tailEnd/>
          </a:ln>
        </p:spPr>
      </p:pic>
      <p:sp>
        <p:nvSpPr>
          <p:cNvPr id="76802" name="Rectangle 2"/>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BACK TO POINT</a:t>
            </a:r>
          </a:p>
        </p:txBody>
      </p:sp>
      <p:sp>
        <p:nvSpPr>
          <p:cNvPr id="76803" name="Rectangle 3"/>
          <p:cNvSpPr>
            <a:spLocks noGrp="1"/>
          </p:cNvSpPr>
          <p:nvPr>
            <p:ph type="body" idx="1"/>
          </p:nvPr>
        </p:nvSpPr>
        <p:spPr>
          <a:xfrm>
            <a:off x="822325" y="2564904"/>
            <a:ext cx="7499350" cy="4800600"/>
          </a:xfrm>
        </p:spPr>
        <p:txBody>
          <a:bodyPr/>
          <a:lstStyle/>
          <a:p>
            <a:endParaRPr lang="zh-CN" altLang="en-US" sz="4800" b="1" dirty="0" smtClean="0"/>
          </a:p>
          <a:p>
            <a:r>
              <a:rPr lang="zh-CN" altLang="en-US" sz="4800" b="1" dirty="0" smtClean="0"/>
              <a:t>自制力的培养</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2" descr="E:\USER\桌面\7未分类\救济\美图\1 (9).jpg"/>
          <p:cNvPicPr>
            <a:picLocks noGrp="1" noChangeAspect="1" noChangeArrowheads="1"/>
          </p:cNvPicPr>
          <p:nvPr>
            <p:ph sz="half" idx="1"/>
          </p:nvPr>
        </p:nvPicPr>
        <p:blipFill>
          <a:blip r:embed="rId2" cstate="print"/>
          <a:srcRect/>
          <a:stretch>
            <a:fillRect/>
          </a:stretch>
        </p:blipFill>
        <p:spPr>
          <a:xfrm>
            <a:off x="0" y="0"/>
            <a:ext cx="9144000" cy="6858000"/>
          </a:xfrm>
        </p:spPr>
      </p:pic>
      <p:sp>
        <p:nvSpPr>
          <p:cNvPr id="2" name="标题 1"/>
          <p:cNvSpPr>
            <a:spLocks noGrp="1"/>
          </p:cNvSpPr>
          <p:nvPr>
            <p:ph type="title"/>
          </p:nvPr>
        </p:nvSpPr>
        <p:spPr>
          <a:xfrm>
            <a:off x="928688" y="274638"/>
            <a:ext cx="7499350" cy="1143000"/>
          </a:xfrm>
        </p:spPr>
        <p:txBody>
          <a:bodyPr/>
          <a:lstStyle/>
          <a:p>
            <a:pPr eaLnBrk="1" fontAlgn="auto" hangingPunct="1">
              <a:spcAft>
                <a:spcPts val="0"/>
              </a:spcAft>
              <a:defRPr/>
            </a:pPr>
            <a:r>
              <a:rPr lang="zh-CN" altLang="en-US" dirty="0" smtClean="0">
                <a:solidFill>
                  <a:schemeClr val="tx2">
                    <a:satMod val="130000"/>
                  </a:schemeClr>
                </a:solidFill>
              </a:rPr>
              <a:t>什么是自制力？</a:t>
            </a:r>
            <a:endParaRPr lang="zh-CN" altLang="en-US" dirty="0">
              <a:solidFill>
                <a:schemeClr val="tx2">
                  <a:satMod val="130000"/>
                </a:schemeClr>
              </a:solidFill>
            </a:endParaRPr>
          </a:p>
        </p:txBody>
      </p:sp>
      <p:sp>
        <p:nvSpPr>
          <p:cNvPr id="16387" name="内容占位符 3"/>
          <p:cNvSpPr>
            <a:spLocks noGrp="1"/>
          </p:cNvSpPr>
          <p:nvPr>
            <p:ph sz="half" idx="2"/>
          </p:nvPr>
        </p:nvSpPr>
        <p:spPr>
          <a:xfrm>
            <a:off x="500063" y="1428750"/>
            <a:ext cx="6215062" cy="4664075"/>
          </a:xfrm>
        </p:spPr>
        <p:txBody>
          <a:bodyPr/>
          <a:lstStyle/>
          <a:p>
            <a:pPr eaLnBrk="1" hangingPunct="1"/>
            <a:r>
              <a:rPr lang="zh-CN" altLang="en-US" dirty="0" smtClean="0"/>
              <a:t>是</a:t>
            </a:r>
            <a:r>
              <a:rPr lang="zh-CN" altLang="en-US" dirty="0" smtClean="0">
                <a:solidFill>
                  <a:srgbClr val="FF0000"/>
                </a:solidFill>
              </a:rPr>
              <a:t>指人们能够自觉地控制自己的情绪和行动</a:t>
            </a:r>
            <a:r>
              <a:rPr lang="zh-CN" altLang="en-US" dirty="0" smtClean="0"/>
              <a:t>。既善于激励自己勇敢地去执行采取的决定，又善于抑制那些不符合既定目的的愿望、动机、行为和情绪。</a:t>
            </a:r>
            <a:r>
              <a:rPr lang="zh-CN" altLang="en-US" dirty="0" smtClean="0">
                <a:solidFill>
                  <a:srgbClr val="FF0000"/>
                </a:solidFill>
              </a:rPr>
              <a:t>自制力是坚强的重要标志。</a:t>
            </a:r>
            <a:r>
              <a:rPr lang="zh-CN" altLang="en-US" dirty="0" smtClean="0"/>
              <a:t> 与之相反是任性。对自己持放纵态度，对自己的言行不加约束。任意胡为，不考虑行为的后果。</a:t>
            </a:r>
          </a:p>
          <a:p>
            <a:pPr eaLnBrk="1" hangingPunct="1"/>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additive="base">
                                        <p:cTn id="7" dur="500" fill="hold"/>
                                        <p:tgtEl>
                                          <p:spTgt spid="16387"/>
                                        </p:tgtEl>
                                        <p:attrNameLst>
                                          <p:attrName>ppt_x</p:attrName>
                                        </p:attrNameLst>
                                      </p:cBhvr>
                                      <p:tavLst>
                                        <p:tav tm="0">
                                          <p:val>
                                            <p:strVal val="#ppt_x"/>
                                          </p:val>
                                        </p:tav>
                                        <p:tav tm="100000">
                                          <p:val>
                                            <p:strVal val="#ppt_x"/>
                                          </p:val>
                                        </p:tav>
                                      </p:tavLst>
                                    </p:anim>
                                    <p:anim calcmode="lin" valueType="num">
                                      <p:cBhvr additive="base">
                                        <p:cTn id="8"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5" descr="1 (23)"/>
          <p:cNvPicPr>
            <a:picLocks noChangeAspect="1" noChangeArrowheads="1"/>
          </p:cNvPicPr>
          <p:nvPr/>
        </p:nvPicPr>
        <p:blipFill>
          <a:blip r:embed="rId2" cstate="print"/>
          <a:srcRect/>
          <a:stretch>
            <a:fillRect/>
          </a:stretch>
        </p:blipFill>
        <p:spPr bwMode="auto">
          <a:xfrm>
            <a:off x="0" y="-90488"/>
            <a:ext cx="9144000" cy="6948488"/>
          </a:xfrm>
          <a:prstGeom prst="rect">
            <a:avLst/>
          </a:prstGeom>
          <a:noFill/>
          <a:ln w="9525">
            <a:noFill/>
            <a:miter lim="800000"/>
            <a:headEnd/>
            <a:tailEnd/>
          </a:ln>
        </p:spPr>
      </p:pic>
      <p:sp>
        <p:nvSpPr>
          <p:cNvPr id="2" name="标题 1"/>
          <p:cNvSpPr>
            <a:spLocks noGrp="1"/>
          </p:cNvSpPr>
          <p:nvPr>
            <p:ph type="title"/>
          </p:nvPr>
        </p:nvSpPr>
        <p:spPr>
          <a:xfrm>
            <a:off x="500063" y="428625"/>
            <a:ext cx="4929187" cy="1143000"/>
          </a:xfrm>
        </p:spPr>
        <p:txBody>
          <a:bodyPr vert="horz" wrap="square" lIns="91440" tIns="45720" rIns="91440" bIns="45720" numCol="1" anchorCtr="0" compatLnSpc="1">
            <a:prstTxWarp prst="textNoShape">
              <a:avLst/>
            </a:prstTxWarp>
          </a:bodyPr>
          <a:lstStyle/>
          <a:p>
            <a:pPr eaLnBrk="1" hangingPunct="1">
              <a:defRPr/>
            </a:pPr>
            <a:r>
              <a:rPr lang="zh-CN" altLang="en-US" b="1" dirty="0" smtClean="0">
                <a:solidFill>
                  <a:schemeClr val="tx1"/>
                </a:solidFill>
                <a:effectLst>
                  <a:outerShdw blurRad="38100" dist="38100" dir="2700000" algn="tl">
                    <a:srgbClr val="C0C0C0"/>
                  </a:outerShdw>
                </a:effectLst>
                <a:latin typeface="华文行楷" pitchFamily="2" charset="-122"/>
                <a:ea typeface="华文行楷" pitchFamily="2" charset="-122"/>
              </a:rPr>
              <a:t>一首简单的诗</a:t>
            </a:r>
          </a:p>
        </p:txBody>
      </p:sp>
      <p:sp>
        <p:nvSpPr>
          <p:cNvPr id="3" name="内容占位符 2"/>
          <p:cNvSpPr>
            <a:spLocks noGrp="1"/>
          </p:cNvSpPr>
          <p:nvPr>
            <p:ph sz="half" idx="1"/>
          </p:nvPr>
        </p:nvSpPr>
        <p:spPr>
          <a:xfrm>
            <a:off x="0" y="1527175"/>
            <a:ext cx="9144000" cy="4687888"/>
          </a:xfrm>
        </p:spPr>
        <p:txBody>
          <a:bodyPr>
            <a:normAutofit lnSpcReduction="10000"/>
          </a:bodyPr>
          <a:lstStyle/>
          <a:p>
            <a:pPr algn="ctr" eaLnBrk="1" hangingPunct="1">
              <a:lnSpc>
                <a:spcPct val="80000"/>
              </a:lnSpc>
              <a:buFont typeface="Wingdings 2" pitchFamily="18" charset="2"/>
              <a:buNone/>
              <a:defRPr/>
            </a:pPr>
            <a:r>
              <a:rPr lang="en-US" altLang="zh-CN" b="1" dirty="0" smtClean="0">
                <a:solidFill>
                  <a:srgbClr val="0066FF"/>
                </a:solidFill>
              </a:rPr>
              <a:t> </a:t>
            </a:r>
            <a:endParaRPr lang="zh-CN" altLang="en-US" b="1" dirty="0" smtClean="0">
              <a:solidFill>
                <a:srgbClr val="0066FF"/>
              </a:solidFill>
            </a:endParaRPr>
          </a:p>
          <a:p>
            <a:pPr algn="ctr" eaLnBrk="1" hangingPunct="1">
              <a:lnSpc>
                <a:spcPct val="80000"/>
              </a:lnSpc>
              <a:buFont typeface="Wingdings 2" pitchFamily="18" charset="2"/>
              <a:buNone/>
              <a:defRPr/>
            </a:pPr>
            <a:r>
              <a:rPr lang="zh-CN" altLang="en-US" b="1" dirty="0" smtClean="0"/>
              <a:t>这段时间是怎么过来的我自己也不知道</a:t>
            </a:r>
          </a:p>
          <a:p>
            <a:pPr algn="ctr" eaLnBrk="1" hangingPunct="1">
              <a:lnSpc>
                <a:spcPct val="80000"/>
              </a:lnSpc>
              <a:buFont typeface="Wingdings 2" pitchFamily="18" charset="2"/>
              <a:buNone/>
              <a:defRPr/>
            </a:pPr>
            <a:endParaRPr lang="zh-CN" altLang="en-US" b="1" dirty="0" smtClean="0"/>
          </a:p>
          <a:p>
            <a:pPr algn="ctr" eaLnBrk="1" hangingPunct="1">
              <a:lnSpc>
                <a:spcPct val="80000"/>
              </a:lnSpc>
              <a:buFont typeface="Wingdings 2" pitchFamily="18" charset="2"/>
              <a:buNone/>
              <a:defRPr/>
            </a:pPr>
            <a:r>
              <a:rPr lang="zh-CN" altLang="en-US" b="1" dirty="0" smtClean="0"/>
              <a:t>每天随意的放纵着自己的各种情绪</a:t>
            </a:r>
          </a:p>
          <a:p>
            <a:pPr algn="ctr" eaLnBrk="1" hangingPunct="1">
              <a:lnSpc>
                <a:spcPct val="80000"/>
              </a:lnSpc>
              <a:buFont typeface="Wingdings 2" pitchFamily="18" charset="2"/>
              <a:buNone/>
              <a:defRPr/>
            </a:pPr>
            <a:endParaRPr lang="zh-CN" altLang="en-US" b="1" dirty="0" smtClean="0"/>
          </a:p>
          <a:p>
            <a:pPr algn="ctr" eaLnBrk="1" hangingPunct="1">
              <a:lnSpc>
                <a:spcPct val="80000"/>
              </a:lnSpc>
              <a:buFont typeface="Wingdings 2" pitchFamily="18" charset="2"/>
              <a:buNone/>
              <a:defRPr/>
            </a:pPr>
            <a:r>
              <a:rPr lang="zh-CN" altLang="en-US" b="1" dirty="0" smtClean="0"/>
              <a:t>就这样麻木的度过一日又一日</a:t>
            </a:r>
          </a:p>
          <a:p>
            <a:pPr algn="ctr" eaLnBrk="1" hangingPunct="1">
              <a:lnSpc>
                <a:spcPct val="80000"/>
              </a:lnSpc>
              <a:buFont typeface="Wingdings 2" pitchFamily="18" charset="2"/>
              <a:buNone/>
              <a:defRPr/>
            </a:pPr>
            <a:endParaRPr lang="zh-CN" altLang="en-US" b="1" dirty="0" smtClean="0"/>
          </a:p>
          <a:p>
            <a:pPr algn="ctr" eaLnBrk="1" hangingPunct="1">
              <a:lnSpc>
                <a:spcPct val="80000"/>
              </a:lnSpc>
              <a:buFont typeface="Wingdings 2" pitchFamily="18" charset="2"/>
              <a:buNone/>
              <a:defRPr/>
            </a:pPr>
            <a:r>
              <a:rPr lang="zh-CN" altLang="en-US" b="1" dirty="0" smtClean="0"/>
              <a:t>每天在睡前、醒来都承受着心底最深处的遣责</a:t>
            </a:r>
          </a:p>
          <a:p>
            <a:pPr algn="ctr" eaLnBrk="1" hangingPunct="1">
              <a:lnSpc>
                <a:spcPct val="80000"/>
              </a:lnSpc>
              <a:buFont typeface="Wingdings 2" pitchFamily="18" charset="2"/>
              <a:buNone/>
              <a:defRPr/>
            </a:pPr>
            <a:endParaRPr lang="zh-CN" altLang="en-US" b="1" dirty="0" smtClean="0"/>
          </a:p>
          <a:p>
            <a:pPr algn="ctr" eaLnBrk="1" hangingPunct="1">
              <a:lnSpc>
                <a:spcPct val="80000"/>
              </a:lnSpc>
              <a:buFont typeface="Wingdings 2" pitchFamily="18" charset="2"/>
              <a:buNone/>
              <a:defRPr/>
            </a:pPr>
            <a:r>
              <a:rPr lang="zh-CN" altLang="en-US" b="1" dirty="0" smtClean="0"/>
              <a:t>太痛苦、太累</a:t>
            </a:r>
          </a:p>
          <a:p>
            <a:pPr algn="ctr" eaLnBrk="1" hangingPunct="1">
              <a:lnSpc>
                <a:spcPct val="80000"/>
              </a:lnSpc>
              <a:buFont typeface="Wingdings 2" pitchFamily="18" charset="2"/>
              <a:buNone/>
              <a:defRPr/>
            </a:pPr>
            <a:endParaRPr lang="zh-CN" altLang="en-US" b="1" dirty="0" smtClean="0"/>
          </a:p>
          <a:p>
            <a:pPr algn="ctr" eaLnBrk="1" hangingPunct="1">
              <a:lnSpc>
                <a:spcPct val="80000"/>
              </a:lnSpc>
              <a:buFont typeface="Wingdings 2" pitchFamily="18" charset="2"/>
              <a:buNone/>
              <a:defRPr/>
            </a:pPr>
            <a:r>
              <a:rPr lang="zh-CN" altLang="en-US" b="1" dirty="0" smtClean="0"/>
              <a:t>此刻我要大声喊出来：“我要解脱”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内容占位符 5"/>
          <p:cNvSpPr>
            <a:spLocks noGrp="1"/>
          </p:cNvSpPr>
          <p:nvPr>
            <p:ph idx="1"/>
          </p:nvPr>
        </p:nvSpPr>
        <p:spPr>
          <a:xfrm>
            <a:off x="0" y="571500"/>
            <a:ext cx="9144000" cy="5929313"/>
          </a:xfrm>
        </p:spPr>
        <p:txBody>
          <a:bodyPr/>
          <a:lstStyle/>
          <a:p>
            <a:pPr eaLnBrk="1" hangingPunct="1">
              <a:lnSpc>
                <a:spcPct val="80000"/>
              </a:lnSpc>
            </a:pPr>
            <a:r>
              <a:rPr lang="en-US" altLang="zh-CN" b="1" dirty="0" smtClean="0">
                <a:solidFill>
                  <a:schemeClr val="bg2">
                    <a:lumMod val="50000"/>
                  </a:schemeClr>
                </a:solidFill>
              </a:rPr>
              <a:t>1</a:t>
            </a:r>
            <a:r>
              <a:rPr lang="zh-CN" altLang="en-US" b="1" dirty="0" smtClean="0">
                <a:solidFill>
                  <a:srgbClr val="FF0000"/>
                </a:solidFill>
              </a:rPr>
              <a:t>加强思想修养</a:t>
            </a:r>
            <a:r>
              <a:rPr lang="zh-CN" altLang="en-US" b="1" dirty="0" smtClean="0">
                <a:solidFill>
                  <a:schemeClr val="bg2">
                    <a:lumMod val="50000"/>
                  </a:schemeClr>
                </a:solidFill>
              </a:rPr>
              <a:t>。人的自制力在一定程度上取决于他们的思想素质。一般来说，具有崇高理想抱负的人决不会为区区小事而感情冲动产生不良行为。因此，要提高自制力最根本的方法是树立正确的人生观、世界观，保持乐观向上的健康情绪。 </a:t>
            </a:r>
          </a:p>
          <a:p>
            <a:pPr eaLnBrk="1" hangingPunct="1">
              <a:lnSpc>
                <a:spcPct val="80000"/>
              </a:lnSpc>
            </a:pPr>
            <a:r>
              <a:rPr lang="en-US" altLang="zh-CN" b="1" dirty="0" smtClean="0">
                <a:solidFill>
                  <a:schemeClr val="bg2">
                    <a:lumMod val="50000"/>
                  </a:schemeClr>
                </a:solidFill>
              </a:rPr>
              <a:t>2</a:t>
            </a:r>
            <a:r>
              <a:rPr lang="zh-CN" altLang="en-US" b="1" dirty="0" smtClean="0">
                <a:solidFill>
                  <a:srgbClr val="FF0000"/>
                </a:solidFill>
              </a:rPr>
              <a:t>要强化自我意识</a:t>
            </a:r>
            <a:r>
              <a:rPr lang="zh-CN" altLang="en-US" b="1" dirty="0" smtClean="0">
                <a:solidFill>
                  <a:schemeClr val="bg2">
                    <a:lumMod val="50000"/>
                  </a:schemeClr>
                </a:solidFill>
              </a:rPr>
              <a:t>。遇事要沉着冷静，自己开动脑筋，排除外界干扰或暗示，学会自主决断。要彻底摆脱那种依赖别人的心理，克服自卑，培养自信心和独立性。</a:t>
            </a:r>
          </a:p>
          <a:p>
            <a:pPr eaLnBrk="1" hangingPunct="1">
              <a:lnSpc>
                <a:spcPct val="80000"/>
              </a:lnSpc>
            </a:pPr>
            <a:r>
              <a:rPr lang="en-US" altLang="zh-CN" b="1" dirty="0" smtClean="0">
                <a:solidFill>
                  <a:schemeClr val="bg2">
                    <a:lumMod val="50000"/>
                  </a:schemeClr>
                </a:solidFill>
              </a:rPr>
              <a:t>3</a:t>
            </a:r>
            <a:r>
              <a:rPr lang="zh-CN" altLang="en-US" b="1" dirty="0" smtClean="0">
                <a:solidFill>
                  <a:srgbClr val="FF0000"/>
                </a:solidFill>
              </a:rPr>
              <a:t>要强化积极思维</a:t>
            </a:r>
            <a:r>
              <a:rPr lang="zh-CN" altLang="en-US" b="1" dirty="0" smtClean="0">
                <a:solidFill>
                  <a:schemeClr val="bg2">
                    <a:lumMod val="50000"/>
                  </a:schemeClr>
                </a:solidFill>
              </a:rPr>
              <a:t>。</a:t>
            </a:r>
            <a:r>
              <a:rPr lang="zh-CN" altLang="en-US" b="1" dirty="0" smtClean="0">
                <a:solidFill>
                  <a:srgbClr val="FF0000"/>
                </a:solidFill>
              </a:rPr>
              <a:t>俗话说：</a:t>
            </a:r>
            <a:r>
              <a:rPr lang="en-US" altLang="zh-CN" b="1" dirty="0" smtClean="0">
                <a:solidFill>
                  <a:srgbClr val="FF0000"/>
                </a:solidFill>
              </a:rPr>
              <a:t>“</a:t>
            </a:r>
            <a:r>
              <a:rPr lang="zh-CN" altLang="en-US" b="1" dirty="0" smtClean="0">
                <a:solidFill>
                  <a:srgbClr val="FF0000"/>
                </a:solidFill>
              </a:rPr>
              <a:t>凡事预则立，不预则废。</a:t>
            </a:r>
            <a:r>
              <a:rPr lang="en-US" altLang="zh-CN" b="1" dirty="0" smtClean="0">
                <a:solidFill>
                  <a:srgbClr val="FF0000"/>
                </a:solidFill>
              </a:rPr>
              <a:t>”</a:t>
            </a:r>
            <a:r>
              <a:rPr lang="zh-CN" altLang="en-US" b="1" dirty="0" smtClean="0">
                <a:solidFill>
                  <a:schemeClr val="bg2">
                    <a:lumMod val="50000"/>
                  </a:schemeClr>
                </a:solidFill>
              </a:rPr>
              <a:t>平时注意经常思考问题，增强预见性，关键时刻才能及时、果断、准确地做出选择。</a:t>
            </a:r>
          </a:p>
        </p:txBody>
      </p:sp>
      <p:sp>
        <p:nvSpPr>
          <p:cNvPr id="4" name="矩形 3"/>
          <p:cNvSpPr/>
          <p:nvPr/>
        </p:nvSpPr>
        <p:spPr>
          <a:xfrm>
            <a:off x="6643702" y="5857892"/>
            <a:ext cx="2214578" cy="646331"/>
          </a:xfrm>
          <a:prstGeom prst="rect">
            <a:avLst/>
          </a:prstGeom>
          <a:noFill/>
        </p:spPr>
        <p:txBody>
          <a:bodyPr wrap="square" lIns="91440" tIns="45720" rIns="91440" bIns="45720">
            <a:spAutoFit/>
          </a:bodyPr>
          <a:lstStyle/>
          <a:p>
            <a:pPr algn="ctr"/>
            <a:r>
              <a:rPr lang="zh-CN" altLang="en-US" sz="36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hlinkClick r:id="rId2" action="ppaction://hlinksldjump"/>
              </a:rPr>
              <a:t>→</a:t>
            </a:r>
            <a:endParaRPr lang="zh-CN" altLang="en-US" sz="36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187624" y="764704"/>
            <a:ext cx="6215062" cy="646112"/>
          </a:xfrm>
          <a:prstGeom prst="rect">
            <a:avLst/>
          </a:prstGeom>
          <a:noFill/>
          <a:ln w="9525">
            <a:noFill/>
            <a:miter lim="800000"/>
            <a:headEnd/>
            <a:tailEnd/>
          </a:ln>
        </p:spPr>
        <p:txBody>
          <a:bodyPr anchor="ctr">
            <a:spAutoFit/>
          </a:bodyPr>
          <a:lstStyle/>
          <a:p>
            <a:pPr>
              <a:tabLst>
                <a:tab pos="809625" algn="l"/>
              </a:tabLst>
            </a:pPr>
            <a:r>
              <a:rPr lang="zh-CN" sz="3600" b="1" dirty="0">
                <a:solidFill>
                  <a:srgbClr val="3333FF"/>
                </a:solidFill>
                <a:cs typeface="Arial" pitchFamily="34" charset="0"/>
              </a:rPr>
              <a:t>自制力是最优秀的品德</a:t>
            </a:r>
            <a:r>
              <a:rPr lang="zh-CN" altLang="en-US" sz="3600" dirty="0">
                <a:solidFill>
                  <a:srgbClr val="FF0000"/>
                </a:solidFill>
                <a:cs typeface="Arial" pitchFamily="34" charset="0"/>
              </a:rPr>
              <a:t>	</a:t>
            </a:r>
            <a:endParaRPr lang="zh-CN" altLang="en-US" sz="3600" dirty="0"/>
          </a:p>
        </p:txBody>
      </p:sp>
      <p:sp>
        <p:nvSpPr>
          <p:cNvPr id="3075" name="Rectangle 3"/>
          <p:cNvSpPr>
            <a:spLocks noChangeArrowheads="1"/>
          </p:cNvSpPr>
          <p:nvPr/>
        </p:nvSpPr>
        <p:spPr bwMode="auto">
          <a:xfrm>
            <a:off x="1115616" y="1772816"/>
            <a:ext cx="7929562" cy="3970337"/>
          </a:xfrm>
          <a:prstGeom prst="rect">
            <a:avLst/>
          </a:prstGeom>
          <a:noFill/>
          <a:ln w="9525">
            <a:noFill/>
            <a:miter lim="800000"/>
            <a:headEnd/>
            <a:tailEnd/>
          </a:ln>
        </p:spPr>
        <p:txBody>
          <a:bodyPr anchor="ctr">
            <a:spAutoFit/>
          </a:bodyPr>
          <a:lstStyle/>
          <a:p>
            <a:pPr indent="114300"/>
            <a:r>
              <a:rPr lang="zh-CN" sz="3600" b="1" dirty="0">
                <a:solidFill>
                  <a:srgbClr val="3333FF"/>
                </a:solidFill>
                <a:latin typeface="ˎ̥"/>
              </a:rPr>
              <a:t>康格瑞夫的名言：</a:t>
            </a:r>
            <a:r>
              <a:rPr lang="zh-CN" altLang="en-US" sz="3600" b="1" dirty="0">
                <a:solidFill>
                  <a:srgbClr val="3333FF"/>
                </a:solidFill>
                <a:ea typeface="ˎ̥"/>
                <a:cs typeface="宋体" pitchFamily="2" charset="-122"/>
              </a:rPr>
              <a:t>“</a:t>
            </a:r>
            <a:r>
              <a:rPr lang="zh-CN" altLang="en-US" sz="3600" b="1" dirty="0">
                <a:solidFill>
                  <a:srgbClr val="3333FF"/>
                </a:solidFill>
                <a:latin typeface="ˎ̥"/>
              </a:rPr>
              <a:t>能支配他自己精神的人，比攻取一个城市的人还要伟大。</a:t>
            </a:r>
            <a:r>
              <a:rPr lang="zh-CN" altLang="en-US" sz="3600" b="1" dirty="0">
                <a:solidFill>
                  <a:srgbClr val="3333FF"/>
                </a:solidFill>
                <a:ea typeface="ˎ̥"/>
                <a:cs typeface="ˎ̥"/>
              </a:rPr>
              <a:t>”</a:t>
            </a:r>
            <a:r>
              <a:rPr lang="zh-CN" altLang="en-US" sz="3600" b="1" dirty="0">
                <a:solidFill>
                  <a:srgbClr val="3333FF"/>
                </a:solidFill>
                <a:latin typeface="ˎ̥"/>
              </a:rPr>
              <a:t>自制力之可贵，在于它能够迫使自己勇敢地去执行理智的决定，能够控制那些不利于实现正当目标的心理障碍，如恐惧、懒惰、暴怒等，不说不恰当的话，不做不需要的动作</a:t>
            </a:r>
            <a:r>
              <a:rPr lang="zh-CN" altLang="en-US" sz="3600" dirty="0">
                <a:solidFill>
                  <a:srgbClr val="3333FF"/>
                </a:solidFill>
                <a:latin typeface="ˎ̥"/>
              </a:rPr>
              <a:t>。</a:t>
            </a:r>
            <a:endParaRPr lang="zh-CN" altLang="en-US" sz="3600" dirty="0">
              <a:solidFill>
                <a:srgbClr val="3333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1143000" y="714375"/>
            <a:ext cx="6643688" cy="5429250"/>
          </a:xfrm>
        </p:spPr>
        <p:txBody>
          <a:bodyPr/>
          <a:lstStyle/>
          <a:p>
            <a:pPr eaLnBrk="1" hangingPunct="1">
              <a:defRPr/>
            </a:pPr>
            <a:r>
              <a:rPr kumimoji="1" lang="en-US" altLang="zh-CN" sz="3600" dirty="0" smtClean="0">
                <a:solidFill>
                  <a:schemeClr val="tx1">
                    <a:lumMod val="65000"/>
                    <a:lumOff val="35000"/>
                  </a:schemeClr>
                </a:solidFill>
              </a:rPr>
              <a:t> </a:t>
            </a:r>
            <a:r>
              <a:rPr kumimoji="1" lang="zh-CN" altLang="en-US" sz="3600" b="1" dirty="0" smtClean="0">
                <a:solidFill>
                  <a:schemeClr val="tx1">
                    <a:lumMod val="65000"/>
                    <a:lumOff val="35000"/>
                  </a:schemeClr>
                </a:solidFill>
              </a:rPr>
              <a:t>在印度和泰国，驯象人在大象还是小象的时候，就用一条铁链将它绑在水泥柱或钢柱上，无论小象怎么挣扎都无法挣脱。小象渐渐地习惯了不挣扎，直到长成了大象，可以轻而易举地挣脱链子时，也不挣扎。</a:t>
            </a:r>
          </a:p>
        </p:txBody>
      </p:sp>
      <p:grpSp>
        <p:nvGrpSpPr>
          <p:cNvPr id="88" name="组合 87"/>
          <p:cNvGrpSpPr>
            <a:grpSpLocks/>
          </p:cNvGrpSpPr>
          <p:nvPr/>
        </p:nvGrpSpPr>
        <p:grpSpPr bwMode="auto">
          <a:xfrm>
            <a:off x="0" y="1143000"/>
            <a:ext cx="5715000" cy="5715000"/>
            <a:chOff x="0" y="1142984"/>
            <a:chExt cx="5715008" cy="5715016"/>
          </a:xfrm>
        </p:grpSpPr>
        <p:grpSp>
          <p:nvGrpSpPr>
            <p:cNvPr id="21508" name="Group 5"/>
            <p:cNvGrpSpPr>
              <a:grpSpLocks/>
            </p:cNvGrpSpPr>
            <p:nvPr/>
          </p:nvGrpSpPr>
          <p:grpSpPr bwMode="auto">
            <a:xfrm>
              <a:off x="0" y="1142984"/>
              <a:ext cx="5715008" cy="5715016"/>
              <a:chOff x="2576" y="2096"/>
              <a:chExt cx="1585" cy="1585"/>
            </a:xfrm>
          </p:grpSpPr>
          <p:sp>
            <p:nvSpPr>
              <p:cNvPr id="21510" name="Freeform 6"/>
              <p:cNvSpPr>
                <a:spLocks/>
              </p:cNvSpPr>
              <p:nvPr/>
            </p:nvSpPr>
            <p:spPr bwMode="auto">
              <a:xfrm>
                <a:off x="2717" y="2173"/>
                <a:ext cx="435" cy="779"/>
              </a:xfrm>
              <a:custGeom>
                <a:avLst/>
                <a:gdLst>
                  <a:gd name="T0" fmla="*/ 395 w 435"/>
                  <a:gd name="T1" fmla="*/ 60 h 779"/>
                  <a:gd name="T2" fmla="*/ 287 w 435"/>
                  <a:gd name="T3" fmla="*/ 82 h 779"/>
                  <a:gd name="T4" fmla="*/ 163 w 435"/>
                  <a:gd name="T5" fmla="*/ 38 h 779"/>
                  <a:gd name="T6" fmla="*/ 135 w 435"/>
                  <a:gd name="T7" fmla="*/ 44 h 779"/>
                  <a:gd name="T8" fmla="*/ 146 w 435"/>
                  <a:gd name="T9" fmla="*/ 16 h 779"/>
                  <a:gd name="T10" fmla="*/ 90 w 435"/>
                  <a:gd name="T11" fmla="*/ 22 h 779"/>
                  <a:gd name="T12" fmla="*/ 113 w 435"/>
                  <a:gd name="T13" fmla="*/ 16 h 779"/>
                  <a:gd name="T14" fmla="*/ 90 w 435"/>
                  <a:gd name="T15" fmla="*/ 49 h 779"/>
                  <a:gd name="T16" fmla="*/ 113 w 435"/>
                  <a:gd name="T17" fmla="*/ 44 h 779"/>
                  <a:gd name="T18" fmla="*/ 101 w 435"/>
                  <a:gd name="T19" fmla="*/ 109 h 779"/>
                  <a:gd name="T20" fmla="*/ 118 w 435"/>
                  <a:gd name="T21" fmla="*/ 98 h 779"/>
                  <a:gd name="T22" fmla="*/ 113 w 435"/>
                  <a:gd name="T23" fmla="*/ 120 h 779"/>
                  <a:gd name="T24" fmla="*/ 135 w 435"/>
                  <a:gd name="T25" fmla="*/ 104 h 779"/>
                  <a:gd name="T26" fmla="*/ 135 w 435"/>
                  <a:gd name="T27" fmla="*/ 104 h 779"/>
                  <a:gd name="T28" fmla="*/ 130 w 435"/>
                  <a:gd name="T29" fmla="*/ 120 h 779"/>
                  <a:gd name="T30" fmla="*/ 130 w 435"/>
                  <a:gd name="T31" fmla="*/ 131 h 779"/>
                  <a:gd name="T32" fmla="*/ 113 w 435"/>
                  <a:gd name="T33" fmla="*/ 170 h 779"/>
                  <a:gd name="T34" fmla="*/ 135 w 435"/>
                  <a:gd name="T35" fmla="*/ 148 h 779"/>
                  <a:gd name="T36" fmla="*/ 135 w 435"/>
                  <a:gd name="T37" fmla="*/ 159 h 779"/>
                  <a:gd name="T38" fmla="*/ 135 w 435"/>
                  <a:gd name="T39" fmla="*/ 170 h 779"/>
                  <a:gd name="T40" fmla="*/ 124 w 435"/>
                  <a:gd name="T41" fmla="*/ 213 h 779"/>
                  <a:gd name="T42" fmla="*/ 79 w 435"/>
                  <a:gd name="T43" fmla="*/ 285 h 779"/>
                  <a:gd name="T44" fmla="*/ 79 w 435"/>
                  <a:gd name="T45" fmla="*/ 334 h 779"/>
                  <a:gd name="T46" fmla="*/ 68 w 435"/>
                  <a:gd name="T47" fmla="*/ 318 h 779"/>
                  <a:gd name="T48" fmla="*/ 22 w 435"/>
                  <a:gd name="T49" fmla="*/ 290 h 779"/>
                  <a:gd name="T50" fmla="*/ 6 w 435"/>
                  <a:gd name="T51" fmla="*/ 329 h 779"/>
                  <a:gd name="T52" fmla="*/ 45 w 435"/>
                  <a:gd name="T53" fmla="*/ 449 h 779"/>
                  <a:gd name="T54" fmla="*/ 84 w 435"/>
                  <a:gd name="T55" fmla="*/ 498 h 779"/>
                  <a:gd name="T56" fmla="*/ 107 w 435"/>
                  <a:gd name="T57" fmla="*/ 509 h 779"/>
                  <a:gd name="T58" fmla="*/ 180 w 435"/>
                  <a:gd name="T59" fmla="*/ 696 h 779"/>
                  <a:gd name="T60" fmla="*/ 287 w 435"/>
                  <a:gd name="T61" fmla="*/ 778 h 779"/>
                  <a:gd name="T62" fmla="*/ 333 w 435"/>
                  <a:gd name="T63" fmla="*/ 679 h 779"/>
                  <a:gd name="T64" fmla="*/ 378 w 435"/>
                  <a:gd name="T65" fmla="*/ 608 h 779"/>
                  <a:gd name="T66" fmla="*/ 400 w 435"/>
                  <a:gd name="T67" fmla="*/ 504 h 779"/>
                  <a:gd name="T68" fmla="*/ 338 w 435"/>
                  <a:gd name="T69" fmla="*/ 625 h 779"/>
                  <a:gd name="T70" fmla="*/ 270 w 435"/>
                  <a:gd name="T71" fmla="*/ 630 h 779"/>
                  <a:gd name="T72" fmla="*/ 186 w 435"/>
                  <a:gd name="T73" fmla="*/ 575 h 779"/>
                  <a:gd name="T74" fmla="*/ 158 w 435"/>
                  <a:gd name="T75" fmla="*/ 466 h 779"/>
                  <a:gd name="T76" fmla="*/ 101 w 435"/>
                  <a:gd name="T77" fmla="*/ 383 h 779"/>
                  <a:gd name="T78" fmla="*/ 163 w 435"/>
                  <a:gd name="T79" fmla="*/ 367 h 779"/>
                  <a:gd name="T80" fmla="*/ 237 w 435"/>
                  <a:gd name="T81" fmla="*/ 334 h 779"/>
                  <a:gd name="T82" fmla="*/ 231 w 435"/>
                  <a:gd name="T83" fmla="*/ 383 h 779"/>
                  <a:gd name="T84" fmla="*/ 304 w 435"/>
                  <a:gd name="T85" fmla="*/ 389 h 779"/>
                  <a:gd name="T86" fmla="*/ 366 w 435"/>
                  <a:gd name="T87" fmla="*/ 345 h 779"/>
                  <a:gd name="T88" fmla="*/ 372 w 435"/>
                  <a:gd name="T89" fmla="*/ 318 h 779"/>
                  <a:gd name="T90" fmla="*/ 383 w 435"/>
                  <a:gd name="T91" fmla="*/ 329 h 779"/>
                  <a:gd name="T92" fmla="*/ 400 w 435"/>
                  <a:gd name="T93" fmla="*/ 246 h 779"/>
                  <a:gd name="T94" fmla="*/ 349 w 435"/>
                  <a:gd name="T95" fmla="*/ 219 h 779"/>
                  <a:gd name="T96" fmla="*/ 400 w 435"/>
                  <a:gd name="T97" fmla="*/ 186 h 779"/>
                  <a:gd name="T98" fmla="*/ 434 w 435"/>
                  <a:gd name="T99" fmla="*/ 148 h 779"/>
                  <a:gd name="T100" fmla="*/ 417 w 435"/>
                  <a:gd name="T101" fmla="*/ 82 h 779"/>
                  <a:gd name="T102" fmla="*/ 406 w 435"/>
                  <a:gd name="T103" fmla="*/ 49 h 77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
                  <a:gd name="T157" fmla="*/ 0 h 779"/>
                  <a:gd name="T158" fmla="*/ 435 w 435"/>
                  <a:gd name="T159" fmla="*/ 779 h 77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 h="779">
                    <a:moveTo>
                      <a:pt x="406" y="49"/>
                    </a:moveTo>
                    <a:lnTo>
                      <a:pt x="395" y="60"/>
                    </a:lnTo>
                    <a:lnTo>
                      <a:pt x="338" y="76"/>
                    </a:lnTo>
                    <a:lnTo>
                      <a:pt x="287" y="82"/>
                    </a:lnTo>
                    <a:lnTo>
                      <a:pt x="203" y="16"/>
                    </a:lnTo>
                    <a:lnTo>
                      <a:pt x="163" y="38"/>
                    </a:lnTo>
                    <a:lnTo>
                      <a:pt x="124" y="66"/>
                    </a:lnTo>
                    <a:lnTo>
                      <a:pt x="135" y="44"/>
                    </a:lnTo>
                    <a:lnTo>
                      <a:pt x="135" y="27"/>
                    </a:lnTo>
                    <a:lnTo>
                      <a:pt x="146" y="16"/>
                    </a:lnTo>
                    <a:lnTo>
                      <a:pt x="118" y="0"/>
                    </a:lnTo>
                    <a:lnTo>
                      <a:pt x="90" y="22"/>
                    </a:lnTo>
                    <a:lnTo>
                      <a:pt x="90" y="27"/>
                    </a:lnTo>
                    <a:lnTo>
                      <a:pt x="113" y="16"/>
                    </a:lnTo>
                    <a:lnTo>
                      <a:pt x="90" y="44"/>
                    </a:lnTo>
                    <a:lnTo>
                      <a:pt x="90" y="49"/>
                    </a:lnTo>
                    <a:lnTo>
                      <a:pt x="96" y="55"/>
                    </a:lnTo>
                    <a:lnTo>
                      <a:pt x="113" y="44"/>
                    </a:lnTo>
                    <a:lnTo>
                      <a:pt x="96" y="82"/>
                    </a:lnTo>
                    <a:lnTo>
                      <a:pt x="101" y="109"/>
                    </a:lnTo>
                    <a:lnTo>
                      <a:pt x="124" y="93"/>
                    </a:lnTo>
                    <a:lnTo>
                      <a:pt x="118" y="98"/>
                    </a:lnTo>
                    <a:lnTo>
                      <a:pt x="107" y="115"/>
                    </a:lnTo>
                    <a:lnTo>
                      <a:pt x="113" y="120"/>
                    </a:lnTo>
                    <a:lnTo>
                      <a:pt x="135" y="104"/>
                    </a:lnTo>
                    <a:lnTo>
                      <a:pt x="130" y="120"/>
                    </a:lnTo>
                    <a:lnTo>
                      <a:pt x="101" y="153"/>
                    </a:lnTo>
                    <a:lnTo>
                      <a:pt x="130" y="131"/>
                    </a:lnTo>
                    <a:lnTo>
                      <a:pt x="118" y="148"/>
                    </a:lnTo>
                    <a:lnTo>
                      <a:pt x="113" y="170"/>
                    </a:lnTo>
                    <a:lnTo>
                      <a:pt x="135" y="148"/>
                    </a:lnTo>
                    <a:lnTo>
                      <a:pt x="118" y="175"/>
                    </a:lnTo>
                    <a:lnTo>
                      <a:pt x="135" y="159"/>
                    </a:lnTo>
                    <a:lnTo>
                      <a:pt x="135" y="164"/>
                    </a:lnTo>
                    <a:lnTo>
                      <a:pt x="135" y="170"/>
                    </a:lnTo>
                    <a:lnTo>
                      <a:pt x="118" y="213"/>
                    </a:lnTo>
                    <a:lnTo>
                      <a:pt x="124" y="213"/>
                    </a:lnTo>
                    <a:lnTo>
                      <a:pt x="118" y="230"/>
                    </a:lnTo>
                    <a:lnTo>
                      <a:pt x="79" y="285"/>
                    </a:lnTo>
                    <a:lnTo>
                      <a:pt x="73" y="312"/>
                    </a:lnTo>
                    <a:lnTo>
                      <a:pt x="79" y="334"/>
                    </a:lnTo>
                    <a:lnTo>
                      <a:pt x="73" y="334"/>
                    </a:lnTo>
                    <a:lnTo>
                      <a:pt x="68" y="318"/>
                    </a:lnTo>
                    <a:lnTo>
                      <a:pt x="45" y="290"/>
                    </a:lnTo>
                    <a:lnTo>
                      <a:pt x="22" y="290"/>
                    </a:lnTo>
                    <a:lnTo>
                      <a:pt x="0" y="312"/>
                    </a:lnTo>
                    <a:lnTo>
                      <a:pt x="6" y="329"/>
                    </a:lnTo>
                    <a:lnTo>
                      <a:pt x="34" y="400"/>
                    </a:lnTo>
                    <a:lnTo>
                      <a:pt x="45" y="449"/>
                    </a:lnTo>
                    <a:lnTo>
                      <a:pt x="68" y="498"/>
                    </a:lnTo>
                    <a:lnTo>
                      <a:pt x="84" y="498"/>
                    </a:lnTo>
                    <a:lnTo>
                      <a:pt x="90" y="477"/>
                    </a:lnTo>
                    <a:lnTo>
                      <a:pt x="107" y="509"/>
                    </a:lnTo>
                    <a:lnTo>
                      <a:pt x="152" y="586"/>
                    </a:lnTo>
                    <a:lnTo>
                      <a:pt x="180" y="696"/>
                    </a:lnTo>
                    <a:lnTo>
                      <a:pt x="231" y="740"/>
                    </a:lnTo>
                    <a:lnTo>
                      <a:pt x="287" y="778"/>
                    </a:lnTo>
                    <a:lnTo>
                      <a:pt x="293" y="756"/>
                    </a:lnTo>
                    <a:lnTo>
                      <a:pt x="333" y="679"/>
                    </a:lnTo>
                    <a:lnTo>
                      <a:pt x="372" y="608"/>
                    </a:lnTo>
                    <a:lnTo>
                      <a:pt x="378" y="608"/>
                    </a:lnTo>
                    <a:lnTo>
                      <a:pt x="400" y="575"/>
                    </a:lnTo>
                    <a:lnTo>
                      <a:pt x="400" y="504"/>
                    </a:lnTo>
                    <a:lnTo>
                      <a:pt x="338" y="625"/>
                    </a:lnTo>
                    <a:lnTo>
                      <a:pt x="338" y="603"/>
                    </a:lnTo>
                    <a:lnTo>
                      <a:pt x="270" y="630"/>
                    </a:lnTo>
                    <a:lnTo>
                      <a:pt x="192" y="608"/>
                    </a:lnTo>
                    <a:lnTo>
                      <a:pt x="186" y="575"/>
                    </a:lnTo>
                    <a:lnTo>
                      <a:pt x="180" y="542"/>
                    </a:lnTo>
                    <a:lnTo>
                      <a:pt x="158" y="466"/>
                    </a:lnTo>
                    <a:lnTo>
                      <a:pt x="130" y="383"/>
                    </a:lnTo>
                    <a:lnTo>
                      <a:pt x="101" y="383"/>
                    </a:lnTo>
                    <a:lnTo>
                      <a:pt x="135" y="372"/>
                    </a:lnTo>
                    <a:lnTo>
                      <a:pt x="163" y="367"/>
                    </a:lnTo>
                    <a:lnTo>
                      <a:pt x="254" y="307"/>
                    </a:lnTo>
                    <a:lnTo>
                      <a:pt x="237" y="334"/>
                    </a:lnTo>
                    <a:lnTo>
                      <a:pt x="225" y="367"/>
                    </a:lnTo>
                    <a:lnTo>
                      <a:pt x="231" y="383"/>
                    </a:lnTo>
                    <a:lnTo>
                      <a:pt x="254" y="400"/>
                    </a:lnTo>
                    <a:lnTo>
                      <a:pt x="304" y="389"/>
                    </a:lnTo>
                    <a:lnTo>
                      <a:pt x="338" y="372"/>
                    </a:lnTo>
                    <a:lnTo>
                      <a:pt x="366" y="345"/>
                    </a:lnTo>
                    <a:lnTo>
                      <a:pt x="366" y="340"/>
                    </a:lnTo>
                    <a:lnTo>
                      <a:pt x="372" y="318"/>
                    </a:lnTo>
                    <a:lnTo>
                      <a:pt x="366" y="296"/>
                    </a:lnTo>
                    <a:lnTo>
                      <a:pt x="383" y="329"/>
                    </a:lnTo>
                    <a:lnTo>
                      <a:pt x="400" y="334"/>
                    </a:lnTo>
                    <a:lnTo>
                      <a:pt x="400" y="246"/>
                    </a:lnTo>
                    <a:lnTo>
                      <a:pt x="349" y="230"/>
                    </a:lnTo>
                    <a:lnTo>
                      <a:pt x="349" y="219"/>
                    </a:lnTo>
                    <a:lnTo>
                      <a:pt x="400" y="235"/>
                    </a:lnTo>
                    <a:lnTo>
                      <a:pt x="400" y="186"/>
                    </a:lnTo>
                    <a:lnTo>
                      <a:pt x="434" y="186"/>
                    </a:lnTo>
                    <a:lnTo>
                      <a:pt x="434" y="148"/>
                    </a:lnTo>
                    <a:lnTo>
                      <a:pt x="428" y="120"/>
                    </a:lnTo>
                    <a:lnTo>
                      <a:pt x="417" y="82"/>
                    </a:lnTo>
                    <a:lnTo>
                      <a:pt x="406" y="49"/>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11" name="Freeform 7"/>
              <p:cNvSpPr>
                <a:spLocks/>
              </p:cNvSpPr>
              <p:nvPr/>
            </p:nvSpPr>
            <p:spPr bwMode="auto">
              <a:xfrm>
                <a:off x="2711" y="2458"/>
                <a:ext cx="407" cy="500"/>
              </a:xfrm>
              <a:custGeom>
                <a:avLst/>
                <a:gdLst>
                  <a:gd name="T0" fmla="*/ 181 w 407"/>
                  <a:gd name="T1" fmla="*/ 400 h 500"/>
                  <a:gd name="T2" fmla="*/ 181 w 407"/>
                  <a:gd name="T3" fmla="*/ 416 h 500"/>
                  <a:gd name="T4" fmla="*/ 231 w 407"/>
                  <a:gd name="T5" fmla="*/ 455 h 500"/>
                  <a:gd name="T6" fmla="*/ 282 w 407"/>
                  <a:gd name="T7" fmla="*/ 493 h 500"/>
                  <a:gd name="T8" fmla="*/ 299 w 407"/>
                  <a:gd name="T9" fmla="*/ 499 h 500"/>
                  <a:gd name="T10" fmla="*/ 299 w 407"/>
                  <a:gd name="T11" fmla="*/ 493 h 500"/>
                  <a:gd name="T12" fmla="*/ 305 w 407"/>
                  <a:gd name="T13" fmla="*/ 488 h 500"/>
                  <a:gd name="T14" fmla="*/ 322 w 407"/>
                  <a:gd name="T15" fmla="*/ 444 h 500"/>
                  <a:gd name="T16" fmla="*/ 327 w 407"/>
                  <a:gd name="T17" fmla="*/ 433 h 500"/>
                  <a:gd name="T18" fmla="*/ 344 w 407"/>
                  <a:gd name="T19" fmla="*/ 389 h 500"/>
                  <a:gd name="T20" fmla="*/ 378 w 407"/>
                  <a:gd name="T21" fmla="*/ 345 h 500"/>
                  <a:gd name="T22" fmla="*/ 406 w 407"/>
                  <a:gd name="T23" fmla="*/ 307 h 500"/>
                  <a:gd name="T24" fmla="*/ 406 w 407"/>
                  <a:gd name="T25" fmla="*/ 290 h 500"/>
                  <a:gd name="T26" fmla="*/ 384 w 407"/>
                  <a:gd name="T27" fmla="*/ 323 h 500"/>
                  <a:gd name="T28" fmla="*/ 378 w 407"/>
                  <a:gd name="T29" fmla="*/ 323 h 500"/>
                  <a:gd name="T30" fmla="*/ 339 w 407"/>
                  <a:gd name="T31" fmla="*/ 394 h 500"/>
                  <a:gd name="T32" fmla="*/ 299 w 407"/>
                  <a:gd name="T33" fmla="*/ 471 h 500"/>
                  <a:gd name="T34" fmla="*/ 299 w 407"/>
                  <a:gd name="T35" fmla="*/ 488 h 500"/>
                  <a:gd name="T36" fmla="*/ 282 w 407"/>
                  <a:gd name="T37" fmla="*/ 477 h 500"/>
                  <a:gd name="T38" fmla="*/ 271 w 407"/>
                  <a:gd name="T39" fmla="*/ 477 h 500"/>
                  <a:gd name="T40" fmla="*/ 214 w 407"/>
                  <a:gd name="T41" fmla="*/ 433 h 500"/>
                  <a:gd name="T42" fmla="*/ 186 w 407"/>
                  <a:gd name="T43" fmla="*/ 411 h 500"/>
                  <a:gd name="T44" fmla="*/ 181 w 407"/>
                  <a:gd name="T45" fmla="*/ 378 h 500"/>
                  <a:gd name="T46" fmla="*/ 169 w 407"/>
                  <a:gd name="T47" fmla="*/ 345 h 500"/>
                  <a:gd name="T48" fmla="*/ 141 w 407"/>
                  <a:gd name="T49" fmla="*/ 268 h 500"/>
                  <a:gd name="T50" fmla="*/ 96 w 407"/>
                  <a:gd name="T51" fmla="*/ 192 h 500"/>
                  <a:gd name="T52" fmla="*/ 90 w 407"/>
                  <a:gd name="T53" fmla="*/ 213 h 500"/>
                  <a:gd name="T54" fmla="*/ 74 w 407"/>
                  <a:gd name="T55" fmla="*/ 203 h 500"/>
                  <a:gd name="T56" fmla="*/ 62 w 407"/>
                  <a:gd name="T57" fmla="*/ 175 h 500"/>
                  <a:gd name="T58" fmla="*/ 51 w 407"/>
                  <a:gd name="T59" fmla="*/ 148 h 500"/>
                  <a:gd name="T60" fmla="*/ 45 w 407"/>
                  <a:gd name="T61" fmla="*/ 126 h 500"/>
                  <a:gd name="T62" fmla="*/ 45 w 407"/>
                  <a:gd name="T63" fmla="*/ 115 h 500"/>
                  <a:gd name="T64" fmla="*/ 12 w 407"/>
                  <a:gd name="T65" fmla="*/ 44 h 500"/>
                  <a:gd name="T66" fmla="*/ 12 w 407"/>
                  <a:gd name="T67" fmla="*/ 27 h 500"/>
                  <a:gd name="T68" fmla="*/ 17 w 407"/>
                  <a:gd name="T69" fmla="*/ 16 h 500"/>
                  <a:gd name="T70" fmla="*/ 23 w 407"/>
                  <a:gd name="T71" fmla="*/ 16 h 500"/>
                  <a:gd name="T72" fmla="*/ 34 w 407"/>
                  <a:gd name="T73" fmla="*/ 11 h 500"/>
                  <a:gd name="T74" fmla="*/ 45 w 407"/>
                  <a:gd name="T75" fmla="*/ 5 h 500"/>
                  <a:gd name="T76" fmla="*/ 62 w 407"/>
                  <a:gd name="T77" fmla="*/ 22 h 500"/>
                  <a:gd name="T78" fmla="*/ 74 w 407"/>
                  <a:gd name="T79" fmla="*/ 38 h 500"/>
                  <a:gd name="T80" fmla="*/ 79 w 407"/>
                  <a:gd name="T81" fmla="*/ 49 h 500"/>
                  <a:gd name="T82" fmla="*/ 85 w 407"/>
                  <a:gd name="T83" fmla="*/ 49 h 500"/>
                  <a:gd name="T84" fmla="*/ 74 w 407"/>
                  <a:gd name="T85" fmla="*/ 33 h 500"/>
                  <a:gd name="T86" fmla="*/ 62 w 407"/>
                  <a:gd name="T87" fmla="*/ 16 h 500"/>
                  <a:gd name="T88" fmla="*/ 45 w 407"/>
                  <a:gd name="T89" fmla="*/ 0 h 500"/>
                  <a:gd name="T90" fmla="*/ 28 w 407"/>
                  <a:gd name="T91" fmla="*/ 0 h 500"/>
                  <a:gd name="T92" fmla="*/ 0 w 407"/>
                  <a:gd name="T93" fmla="*/ 22 h 500"/>
                  <a:gd name="T94" fmla="*/ 6 w 407"/>
                  <a:gd name="T95" fmla="*/ 55 h 500"/>
                  <a:gd name="T96" fmla="*/ 23 w 407"/>
                  <a:gd name="T97" fmla="*/ 87 h 500"/>
                  <a:gd name="T98" fmla="*/ 34 w 407"/>
                  <a:gd name="T99" fmla="*/ 126 h 500"/>
                  <a:gd name="T100" fmla="*/ 51 w 407"/>
                  <a:gd name="T101" fmla="*/ 175 h 500"/>
                  <a:gd name="T102" fmla="*/ 62 w 407"/>
                  <a:gd name="T103" fmla="*/ 224 h 500"/>
                  <a:gd name="T104" fmla="*/ 74 w 407"/>
                  <a:gd name="T105" fmla="*/ 230 h 500"/>
                  <a:gd name="T106" fmla="*/ 85 w 407"/>
                  <a:gd name="T107" fmla="*/ 235 h 500"/>
                  <a:gd name="T108" fmla="*/ 96 w 407"/>
                  <a:gd name="T109" fmla="*/ 235 h 500"/>
                  <a:gd name="T110" fmla="*/ 107 w 407"/>
                  <a:gd name="T111" fmla="*/ 235 h 500"/>
                  <a:gd name="T112" fmla="*/ 136 w 407"/>
                  <a:gd name="T113" fmla="*/ 279 h 500"/>
                  <a:gd name="T114" fmla="*/ 158 w 407"/>
                  <a:gd name="T115" fmla="*/ 323 h 500"/>
                  <a:gd name="T116" fmla="*/ 181 w 407"/>
                  <a:gd name="T117" fmla="*/ 400 h 500"/>
                  <a:gd name="T118" fmla="*/ 181 w 407"/>
                  <a:gd name="T119" fmla="*/ 400 h 5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7"/>
                  <a:gd name="T181" fmla="*/ 0 h 500"/>
                  <a:gd name="T182" fmla="*/ 407 w 407"/>
                  <a:gd name="T183" fmla="*/ 500 h 5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7" h="500">
                    <a:moveTo>
                      <a:pt x="181" y="400"/>
                    </a:moveTo>
                    <a:lnTo>
                      <a:pt x="181" y="416"/>
                    </a:lnTo>
                    <a:lnTo>
                      <a:pt x="231" y="455"/>
                    </a:lnTo>
                    <a:lnTo>
                      <a:pt x="282" y="493"/>
                    </a:lnTo>
                    <a:lnTo>
                      <a:pt x="299" y="499"/>
                    </a:lnTo>
                    <a:lnTo>
                      <a:pt x="299" y="493"/>
                    </a:lnTo>
                    <a:lnTo>
                      <a:pt x="305" y="488"/>
                    </a:lnTo>
                    <a:lnTo>
                      <a:pt x="322" y="444"/>
                    </a:lnTo>
                    <a:lnTo>
                      <a:pt x="327" y="433"/>
                    </a:lnTo>
                    <a:lnTo>
                      <a:pt x="344" y="389"/>
                    </a:lnTo>
                    <a:lnTo>
                      <a:pt x="378" y="345"/>
                    </a:lnTo>
                    <a:lnTo>
                      <a:pt x="406" y="307"/>
                    </a:lnTo>
                    <a:lnTo>
                      <a:pt x="406" y="290"/>
                    </a:lnTo>
                    <a:lnTo>
                      <a:pt x="384" y="323"/>
                    </a:lnTo>
                    <a:lnTo>
                      <a:pt x="378" y="323"/>
                    </a:lnTo>
                    <a:lnTo>
                      <a:pt x="339" y="394"/>
                    </a:lnTo>
                    <a:lnTo>
                      <a:pt x="299" y="471"/>
                    </a:lnTo>
                    <a:lnTo>
                      <a:pt x="299" y="488"/>
                    </a:lnTo>
                    <a:lnTo>
                      <a:pt x="282" y="477"/>
                    </a:lnTo>
                    <a:lnTo>
                      <a:pt x="271" y="477"/>
                    </a:lnTo>
                    <a:lnTo>
                      <a:pt x="214" y="433"/>
                    </a:lnTo>
                    <a:lnTo>
                      <a:pt x="186" y="411"/>
                    </a:lnTo>
                    <a:lnTo>
                      <a:pt x="181" y="378"/>
                    </a:lnTo>
                    <a:lnTo>
                      <a:pt x="169" y="345"/>
                    </a:lnTo>
                    <a:lnTo>
                      <a:pt x="141" y="268"/>
                    </a:lnTo>
                    <a:lnTo>
                      <a:pt x="96" y="192"/>
                    </a:lnTo>
                    <a:lnTo>
                      <a:pt x="90" y="213"/>
                    </a:lnTo>
                    <a:lnTo>
                      <a:pt x="74" y="203"/>
                    </a:lnTo>
                    <a:lnTo>
                      <a:pt x="62" y="175"/>
                    </a:lnTo>
                    <a:lnTo>
                      <a:pt x="51" y="148"/>
                    </a:lnTo>
                    <a:lnTo>
                      <a:pt x="45" y="126"/>
                    </a:lnTo>
                    <a:lnTo>
                      <a:pt x="45" y="115"/>
                    </a:lnTo>
                    <a:lnTo>
                      <a:pt x="12" y="44"/>
                    </a:lnTo>
                    <a:lnTo>
                      <a:pt x="12" y="27"/>
                    </a:lnTo>
                    <a:lnTo>
                      <a:pt x="17" y="16"/>
                    </a:lnTo>
                    <a:lnTo>
                      <a:pt x="23" y="16"/>
                    </a:lnTo>
                    <a:lnTo>
                      <a:pt x="34" y="11"/>
                    </a:lnTo>
                    <a:lnTo>
                      <a:pt x="45" y="5"/>
                    </a:lnTo>
                    <a:lnTo>
                      <a:pt x="62" y="22"/>
                    </a:lnTo>
                    <a:lnTo>
                      <a:pt x="74" y="38"/>
                    </a:lnTo>
                    <a:lnTo>
                      <a:pt x="79" y="49"/>
                    </a:lnTo>
                    <a:lnTo>
                      <a:pt x="85" y="49"/>
                    </a:lnTo>
                    <a:lnTo>
                      <a:pt x="74" y="33"/>
                    </a:lnTo>
                    <a:lnTo>
                      <a:pt x="62" y="16"/>
                    </a:lnTo>
                    <a:lnTo>
                      <a:pt x="45" y="0"/>
                    </a:lnTo>
                    <a:lnTo>
                      <a:pt x="28" y="0"/>
                    </a:lnTo>
                    <a:lnTo>
                      <a:pt x="0" y="22"/>
                    </a:lnTo>
                    <a:lnTo>
                      <a:pt x="6" y="55"/>
                    </a:lnTo>
                    <a:lnTo>
                      <a:pt x="23" y="87"/>
                    </a:lnTo>
                    <a:lnTo>
                      <a:pt x="34" y="126"/>
                    </a:lnTo>
                    <a:lnTo>
                      <a:pt x="51" y="175"/>
                    </a:lnTo>
                    <a:lnTo>
                      <a:pt x="62" y="224"/>
                    </a:lnTo>
                    <a:lnTo>
                      <a:pt x="74" y="230"/>
                    </a:lnTo>
                    <a:lnTo>
                      <a:pt x="85" y="235"/>
                    </a:lnTo>
                    <a:lnTo>
                      <a:pt x="96" y="235"/>
                    </a:lnTo>
                    <a:lnTo>
                      <a:pt x="107" y="235"/>
                    </a:lnTo>
                    <a:lnTo>
                      <a:pt x="136" y="279"/>
                    </a:lnTo>
                    <a:lnTo>
                      <a:pt x="158" y="323"/>
                    </a:lnTo>
                    <a:lnTo>
                      <a:pt x="181" y="40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grpSp>
            <p:nvGrpSpPr>
              <p:cNvPr id="21512" name="Group 8"/>
              <p:cNvGrpSpPr>
                <a:grpSpLocks/>
              </p:cNvGrpSpPr>
              <p:nvPr/>
            </p:nvGrpSpPr>
            <p:grpSpPr bwMode="auto">
              <a:xfrm>
                <a:off x="2768" y="2096"/>
                <a:ext cx="429" cy="412"/>
                <a:chOff x="2768" y="2096"/>
                <a:chExt cx="429" cy="412"/>
              </a:xfrm>
            </p:grpSpPr>
            <p:sp>
              <p:nvSpPr>
                <p:cNvPr id="21587" name="Freeform 9"/>
                <p:cNvSpPr>
                  <a:spLocks/>
                </p:cNvSpPr>
                <p:nvPr/>
              </p:nvSpPr>
              <p:spPr bwMode="auto">
                <a:xfrm>
                  <a:off x="2768" y="2145"/>
                  <a:ext cx="356" cy="363"/>
                </a:xfrm>
                <a:custGeom>
                  <a:avLst/>
                  <a:gdLst>
                    <a:gd name="T0" fmla="*/ 22 w 356"/>
                    <a:gd name="T1" fmla="*/ 351 h 363"/>
                    <a:gd name="T2" fmla="*/ 22 w 356"/>
                    <a:gd name="T3" fmla="*/ 340 h 363"/>
                    <a:gd name="T4" fmla="*/ 67 w 356"/>
                    <a:gd name="T5" fmla="*/ 258 h 363"/>
                    <a:gd name="T6" fmla="*/ 67 w 356"/>
                    <a:gd name="T7" fmla="*/ 241 h 363"/>
                    <a:gd name="T8" fmla="*/ 84 w 356"/>
                    <a:gd name="T9" fmla="*/ 192 h 363"/>
                    <a:gd name="T10" fmla="*/ 67 w 356"/>
                    <a:gd name="T11" fmla="*/ 203 h 363"/>
                    <a:gd name="T12" fmla="*/ 84 w 356"/>
                    <a:gd name="T13" fmla="*/ 176 h 363"/>
                    <a:gd name="T14" fmla="*/ 67 w 356"/>
                    <a:gd name="T15" fmla="*/ 176 h 363"/>
                    <a:gd name="T16" fmla="*/ 84 w 356"/>
                    <a:gd name="T17" fmla="*/ 148 h 363"/>
                    <a:gd name="T18" fmla="*/ 79 w 356"/>
                    <a:gd name="T19" fmla="*/ 148 h 363"/>
                    <a:gd name="T20" fmla="*/ 84 w 356"/>
                    <a:gd name="T21" fmla="*/ 132 h 363"/>
                    <a:gd name="T22" fmla="*/ 84 w 356"/>
                    <a:gd name="T23" fmla="*/ 132 h 363"/>
                    <a:gd name="T24" fmla="*/ 62 w 356"/>
                    <a:gd name="T25" fmla="*/ 148 h 363"/>
                    <a:gd name="T26" fmla="*/ 67 w 356"/>
                    <a:gd name="T27" fmla="*/ 126 h 363"/>
                    <a:gd name="T28" fmla="*/ 56 w 356"/>
                    <a:gd name="T29" fmla="*/ 132 h 363"/>
                    <a:gd name="T30" fmla="*/ 50 w 356"/>
                    <a:gd name="T31" fmla="*/ 99 h 363"/>
                    <a:gd name="T32" fmla="*/ 62 w 356"/>
                    <a:gd name="T33" fmla="*/ 72 h 363"/>
                    <a:gd name="T34" fmla="*/ 39 w 356"/>
                    <a:gd name="T35" fmla="*/ 77 h 363"/>
                    <a:gd name="T36" fmla="*/ 62 w 356"/>
                    <a:gd name="T37" fmla="*/ 44 h 363"/>
                    <a:gd name="T38" fmla="*/ 39 w 356"/>
                    <a:gd name="T39" fmla="*/ 50 h 363"/>
                    <a:gd name="T40" fmla="*/ 95 w 356"/>
                    <a:gd name="T41" fmla="*/ 44 h 363"/>
                    <a:gd name="T42" fmla="*/ 84 w 356"/>
                    <a:gd name="T43" fmla="*/ 72 h 363"/>
                    <a:gd name="T44" fmla="*/ 112 w 356"/>
                    <a:gd name="T45" fmla="*/ 66 h 363"/>
                    <a:gd name="T46" fmla="*/ 174 w 356"/>
                    <a:gd name="T47" fmla="*/ 66 h 363"/>
                    <a:gd name="T48" fmla="*/ 197 w 356"/>
                    <a:gd name="T49" fmla="*/ 88 h 363"/>
                    <a:gd name="T50" fmla="*/ 242 w 356"/>
                    <a:gd name="T51" fmla="*/ 110 h 363"/>
                    <a:gd name="T52" fmla="*/ 315 w 356"/>
                    <a:gd name="T53" fmla="*/ 104 h 363"/>
                    <a:gd name="T54" fmla="*/ 355 w 356"/>
                    <a:gd name="T55" fmla="*/ 66 h 363"/>
                    <a:gd name="T56" fmla="*/ 321 w 356"/>
                    <a:gd name="T57" fmla="*/ 77 h 363"/>
                    <a:gd name="T58" fmla="*/ 304 w 356"/>
                    <a:gd name="T59" fmla="*/ 88 h 363"/>
                    <a:gd name="T60" fmla="*/ 287 w 356"/>
                    <a:gd name="T61" fmla="*/ 88 h 363"/>
                    <a:gd name="T62" fmla="*/ 282 w 356"/>
                    <a:gd name="T63" fmla="*/ 77 h 363"/>
                    <a:gd name="T64" fmla="*/ 253 w 356"/>
                    <a:gd name="T65" fmla="*/ 88 h 363"/>
                    <a:gd name="T66" fmla="*/ 265 w 356"/>
                    <a:gd name="T67" fmla="*/ 72 h 363"/>
                    <a:gd name="T68" fmla="*/ 242 w 356"/>
                    <a:gd name="T69" fmla="*/ 66 h 363"/>
                    <a:gd name="T70" fmla="*/ 214 w 356"/>
                    <a:gd name="T71" fmla="*/ 72 h 363"/>
                    <a:gd name="T72" fmla="*/ 219 w 356"/>
                    <a:gd name="T73" fmla="*/ 44 h 363"/>
                    <a:gd name="T74" fmla="*/ 203 w 356"/>
                    <a:gd name="T75" fmla="*/ 39 h 363"/>
                    <a:gd name="T76" fmla="*/ 152 w 356"/>
                    <a:gd name="T77" fmla="*/ 28 h 363"/>
                    <a:gd name="T78" fmla="*/ 129 w 356"/>
                    <a:gd name="T79" fmla="*/ 22 h 363"/>
                    <a:gd name="T80" fmla="*/ 107 w 356"/>
                    <a:gd name="T81" fmla="*/ 0 h 363"/>
                    <a:gd name="T82" fmla="*/ 79 w 356"/>
                    <a:gd name="T83" fmla="*/ 11 h 363"/>
                    <a:gd name="T84" fmla="*/ 62 w 356"/>
                    <a:gd name="T85" fmla="*/ 22 h 363"/>
                    <a:gd name="T86" fmla="*/ 28 w 356"/>
                    <a:gd name="T87" fmla="*/ 55 h 363"/>
                    <a:gd name="T88" fmla="*/ 0 w 356"/>
                    <a:gd name="T89" fmla="*/ 192 h 363"/>
                    <a:gd name="T90" fmla="*/ 11 w 356"/>
                    <a:gd name="T91" fmla="*/ 280 h 363"/>
                    <a:gd name="T92" fmla="*/ 5 w 356"/>
                    <a:gd name="T93" fmla="*/ 329 h 3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6"/>
                    <a:gd name="T142" fmla="*/ 0 h 363"/>
                    <a:gd name="T143" fmla="*/ 356 w 356"/>
                    <a:gd name="T144" fmla="*/ 363 h 3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6" h="363">
                      <a:moveTo>
                        <a:pt x="5" y="329"/>
                      </a:moveTo>
                      <a:lnTo>
                        <a:pt x="22" y="351"/>
                      </a:lnTo>
                      <a:lnTo>
                        <a:pt x="28" y="362"/>
                      </a:lnTo>
                      <a:lnTo>
                        <a:pt x="22" y="340"/>
                      </a:lnTo>
                      <a:lnTo>
                        <a:pt x="28" y="313"/>
                      </a:lnTo>
                      <a:lnTo>
                        <a:pt x="67" y="258"/>
                      </a:lnTo>
                      <a:lnTo>
                        <a:pt x="73" y="241"/>
                      </a:lnTo>
                      <a:lnTo>
                        <a:pt x="67" y="241"/>
                      </a:lnTo>
                      <a:lnTo>
                        <a:pt x="84" y="198"/>
                      </a:lnTo>
                      <a:lnTo>
                        <a:pt x="84" y="192"/>
                      </a:lnTo>
                      <a:lnTo>
                        <a:pt x="84" y="187"/>
                      </a:lnTo>
                      <a:lnTo>
                        <a:pt x="67" y="203"/>
                      </a:lnTo>
                      <a:lnTo>
                        <a:pt x="84" y="176"/>
                      </a:lnTo>
                      <a:lnTo>
                        <a:pt x="62" y="198"/>
                      </a:lnTo>
                      <a:lnTo>
                        <a:pt x="67" y="176"/>
                      </a:lnTo>
                      <a:lnTo>
                        <a:pt x="79" y="159"/>
                      </a:lnTo>
                      <a:lnTo>
                        <a:pt x="84" y="148"/>
                      </a:lnTo>
                      <a:lnTo>
                        <a:pt x="90" y="143"/>
                      </a:lnTo>
                      <a:lnTo>
                        <a:pt x="79" y="148"/>
                      </a:lnTo>
                      <a:lnTo>
                        <a:pt x="84" y="132"/>
                      </a:lnTo>
                      <a:lnTo>
                        <a:pt x="62" y="148"/>
                      </a:lnTo>
                      <a:lnTo>
                        <a:pt x="56" y="143"/>
                      </a:lnTo>
                      <a:lnTo>
                        <a:pt x="67" y="126"/>
                      </a:lnTo>
                      <a:lnTo>
                        <a:pt x="73" y="121"/>
                      </a:lnTo>
                      <a:lnTo>
                        <a:pt x="56" y="132"/>
                      </a:lnTo>
                      <a:lnTo>
                        <a:pt x="50" y="110"/>
                      </a:lnTo>
                      <a:lnTo>
                        <a:pt x="50" y="99"/>
                      </a:lnTo>
                      <a:lnTo>
                        <a:pt x="56" y="88"/>
                      </a:lnTo>
                      <a:lnTo>
                        <a:pt x="62" y="72"/>
                      </a:lnTo>
                      <a:lnTo>
                        <a:pt x="45" y="83"/>
                      </a:lnTo>
                      <a:lnTo>
                        <a:pt x="39" y="77"/>
                      </a:lnTo>
                      <a:lnTo>
                        <a:pt x="39" y="72"/>
                      </a:lnTo>
                      <a:lnTo>
                        <a:pt x="62" y="44"/>
                      </a:lnTo>
                      <a:lnTo>
                        <a:pt x="39" y="55"/>
                      </a:lnTo>
                      <a:lnTo>
                        <a:pt x="39" y="50"/>
                      </a:lnTo>
                      <a:lnTo>
                        <a:pt x="67" y="28"/>
                      </a:lnTo>
                      <a:lnTo>
                        <a:pt x="95" y="44"/>
                      </a:lnTo>
                      <a:lnTo>
                        <a:pt x="84" y="55"/>
                      </a:lnTo>
                      <a:lnTo>
                        <a:pt x="84" y="72"/>
                      </a:lnTo>
                      <a:lnTo>
                        <a:pt x="73" y="94"/>
                      </a:lnTo>
                      <a:lnTo>
                        <a:pt x="112" y="66"/>
                      </a:lnTo>
                      <a:lnTo>
                        <a:pt x="152" y="44"/>
                      </a:lnTo>
                      <a:lnTo>
                        <a:pt x="174" y="66"/>
                      </a:lnTo>
                      <a:lnTo>
                        <a:pt x="191" y="88"/>
                      </a:lnTo>
                      <a:lnTo>
                        <a:pt x="197" y="88"/>
                      </a:lnTo>
                      <a:lnTo>
                        <a:pt x="242" y="110"/>
                      </a:lnTo>
                      <a:lnTo>
                        <a:pt x="282" y="110"/>
                      </a:lnTo>
                      <a:lnTo>
                        <a:pt x="315" y="104"/>
                      </a:lnTo>
                      <a:lnTo>
                        <a:pt x="355" y="77"/>
                      </a:lnTo>
                      <a:lnTo>
                        <a:pt x="355" y="66"/>
                      </a:lnTo>
                      <a:lnTo>
                        <a:pt x="338" y="77"/>
                      </a:lnTo>
                      <a:lnTo>
                        <a:pt x="321" y="77"/>
                      </a:lnTo>
                      <a:lnTo>
                        <a:pt x="310" y="88"/>
                      </a:lnTo>
                      <a:lnTo>
                        <a:pt x="304" y="88"/>
                      </a:lnTo>
                      <a:lnTo>
                        <a:pt x="282" y="99"/>
                      </a:lnTo>
                      <a:lnTo>
                        <a:pt x="287" y="88"/>
                      </a:lnTo>
                      <a:lnTo>
                        <a:pt x="293" y="83"/>
                      </a:lnTo>
                      <a:lnTo>
                        <a:pt x="282" y="77"/>
                      </a:lnTo>
                      <a:lnTo>
                        <a:pt x="253" y="94"/>
                      </a:lnTo>
                      <a:lnTo>
                        <a:pt x="253" y="88"/>
                      </a:lnTo>
                      <a:lnTo>
                        <a:pt x="265" y="72"/>
                      </a:lnTo>
                      <a:lnTo>
                        <a:pt x="248" y="83"/>
                      </a:lnTo>
                      <a:lnTo>
                        <a:pt x="242" y="66"/>
                      </a:lnTo>
                      <a:lnTo>
                        <a:pt x="219" y="72"/>
                      </a:lnTo>
                      <a:lnTo>
                        <a:pt x="214" y="72"/>
                      </a:lnTo>
                      <a:lnTo>
                        <a:pt x="231" y="66"/>
                      </a:lnTo>
                      <a:lnTo>
                        <a:pt x="219" y="44"/>
                      </a:lnTo>
                      <a:lnTo>
                        <a:pt x="197" y="50"/>
                      </a:lnTo>
                      <a:lnTo>
                        <a:pt x="203" y="39"/>
                      </a:lnTo>
                      <a:lnTo>
                        <a:pt x="186" y="22"/>
                      </a:lnTo>
                      <a:lnTo>
                        <a:pt x="152" y="28"/>
                      </a:lnTo>
                      <a:lnTo>
                        <a:pt x="163" y="17"/>
                      </a:lnTo>
                      <a:lnTo>
                        <a:pt x="129" y="22"/>
                      </a:lnTo>
                      <a:lnTo>
                        <a:pt x="118" y="11"/>
                      </a:lnTo>
                      <a:lnTo>
                        <a:pt x="107" y="0"/>
                      </a:lnTo>
                      <a:lnTo>
                        <a:pt x="95" y="6"/>
                      </a:lnTo>
                      <a:lnTo>
                        <a:pt x="79" y="11"/>
                      </a:lnTo>
                      <a:lnTo>
                        <a:pt x="84" y="22"/>
                      </a:lnTo>
                      <a:lnTo>
                        <a:pt x="62" y="22"/>
                      </a:lnTo>
                      <a:lnTo>
                        <a:pt x="28" y="44"/>
                      </a:lnTo>
                      <a:lnTo>
                        <a:pt x="28" y="55"/>
                      </a:lnTo>
                      <a:lnTo>
                        <a:pt x="28" y="121"/>
                      </a:lnTo>
                      <a:lnTo>
                        <a:pt x="0" y="192"/>
                      </a:lnTo>
                      <a:lnTo>
                        <a:pt x="5" y="231"/>
                      </a:lnTo>
                      <a:lnTo>
                        <a:pt x="11" y="280"/>
                      </a:lnTo>
                      <a:lnTo>
                        <a:pt x="5" y="329"/>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21588" name="Freeform 10"/>
                <p:cNvSpPr>
                  <a:spLocks/>
                </p:cNvSpPr>
                <p:nvPr/>
              </p:nvSpPr>
              <p:spPr bwMode="auto">
                <a:xfrm>
                  <a:off x="2847" y="2096"/>
                  <a:ext cx="350" cy="264"/>
                </a:xfrm>
                <a:custGeom>
                  <a:avLst/>
                  <a:gdLst>
                    <a:gd name="T0" fmla="*/ 343 w 350"/>
                    <a:gd name="T1" fmla="*/ 263 h 264"/>
                    <a:gd name="T2" fmla="*/ 343 w 350"/>
                    <a:gd name="T3" fmla="*/ 247 h 264"/>
                    <a:gd name="T4" fmla="*/ 321 w 350"/>
                    <a:gd name="T5" fmla="*/ 203 h 264"/>
                    <a:gd name="T6" fmla="*/ 327 w 350"/>
                    <a:gd name="T7" fmla="*/ 203 h 264"/>
                    <a:gd name="T8" fmla="*/ 349 w 350"/>
                    <a:gd name="T9" fmla="*/ 143 h 264"/>
                    <a:gd name="T10" fmla="*/ 332 w 350"/>
                    <a:gd name="T11" fmla="*/ 126 h 264"/>
                    <a:gd name="T12" fmla="*/ 321 w 350"/>
                    <a:gd name="T13" fmla="*/ 115 h 264"/>
                    <a:gd name="T14" fmla="*/ 332 w 350"/>
                    <a:gd name="T15" fmla="*/ 82 h 264"/>
                    <a:gd name="T16" fmla="*/ 298 w 350"/>
                    <a:gd name="T17" fmla="*/ 71 h 264"/>
                    <a:gd name="T18" fmla="*/ 293 w 350"/>
                    <a:gd name="T19" fmla="*/ 60 h 264"/>
                    <a:gd name="T20" fmla="*/ 293 w 350"/>
                    <a:gd name="T21" fmla="*/ 49 h 264"/>
                    <a:gd name="T22" fmla="*/ 242 w 350"/>
                    <a:gd name="T23" fmla="*/ 16 h 264"/>
                    <a:gd name="T24" fmla="*/ 214 w 350"/>
                    <a:gd name="T25" fmla="*/ 27 h 264"/>
                    <a:gd name="T26" fmla="*/ 203 w 350"/>
                    <a:gd name="T27" fmla="*/ 27 h 264"/>
                    <a:gd name="T28" fmla="*/ 129 w 350"/>
                    <a:gd name="T29" fmla="*/ 0 h 264"/>
                    <a:gd name="T30" fmla="*/ 101 w 350"/>
                    <a:gd name="T31" fmla="*/ 16 h 264"/>
                    <a:gd name="T32" fmla="*/ 78 w 350"/>
                    <a:gd name="T33" fmla="*/ 5 h 264"/>
                    <a:gd name="T34" fmla="*/ 39 w 350"/>
                    <a:gd name="T35" fmla="*/ 27 h 264"/>
                    <a:gd name="T36" fmla="*/ 16 w 350"/>
                    <a:gd name="T37" fmla="*/ 49 h 264"/>
                    <a:gd name="T38" fmla="*/ 5 w 350"/>
                    <a:gd name="T39" fmla="*/ 55 h 264"/>
                    <a:gd name="T40" fmla="*/ 0 w 350"/>
                    <a:gd name="T41" fmla="*/ 60 h 264"/>
                    <a:gd name="T42" fmla="*/ 5 w 350"/>
                    <a:gd name="T43" fmla="*/ 55 h 264"/>
                    <a:gd name="T44" fmla="*/ 16 w 350"/>
                    <a:gd name="T45" fmla="*/ 49 h 264"/>
                    <a:gd name="T46" fmla="*/ 28 w 350"/>
                    <a:gd name="T47" fmla="*/ 44 h 264"/>
                    <a:gd name="T48" fmla="*/ 39 w 350"/>
                    <a:gd name="T49" fmla="*/ 33 h 264"/>
                    <a:gd name="T50" fmla="*/ 67 w 350"/>
                    <a:gd name="T51" fmla="*/ 11 h 264"/>
                    <a:gd name="T52" fmla="*/ 50 w 350"/>
                    <a:gd name="T53" fmla="*/ 27 h 264"/>
                    <a:gd name="T54" fmla="*/ 50 w 350"/>
                    <a:gd name="T55" fmla="*/ 33 h 264"/>
                    <a:gd name="T56" fmla="*/ 90 w 350"/>
                    <a:gd name="T57" fmla="*/ 33 h 264"/>
                    <a:gd name="T58" fmla="*/ 73 w 350"/>
                    <a:gd name="T59" fmla="*/ 44 h 264"/>
                    <a:gd name="T60" fmla="*/ 78 w 350"/>
                    <a:gd name="T61" fmla="*/ 49 h 264"/>
                    <a:gd name="T62" fmla="*/ 95 w 350"/>
                    <a:gd name="T63" fmla="*/ 49 h 264"/>
                    <a:gd name="T64" fmla="*/ 112 w 350"/>
                    <a:gd name="T65" fmla="*/ 49 h 264"/>
                    <a:gd name="T66" fmla="*/ 140 w 350"/>
                    <a:gd name="T67" fmla="*/ 55 h 264"/>
                    <a:gd name="T68" fmla="*/ 146 w 350"/>
                    <a:gd name="T69" fmla="*/ 66 h 264"/>
                    <a:gd name="T70" fmla="*/ 146 w 350"/>
                    <a:gd name="T71" fmla="*/ 71 h 264"/>
                    <a:gd name="T72" fmla="*/ 163 w 350"/>
                    <a:gd name="T73" fmla="*/ 77 h 264"/>
                    <a:gd name="T74" fmla="*/ 146 w 350"/>
                    <a:gd name="T75" fmla="*/ 88 h 264"/>
                    <a:gd name="T76" fmla="*/ 152 w 350"/>
                    <a:gd name="T77" fmla="*/ 93 h 264"/>
                    <a:gd name="T78" fmla="*/ 163 w 350"/>
                    <a:gd name="T79" fmla="*/ 88 h 264"/>
                    <a:gd name="T80" fmla="*/ 186 w 350"/>
                    <a:gd name="T81" fmla="*/ 93 h 264"/>
                    <a:gd name="T82" fmla="*/ 169 w 350"/>
                    <a:gd name="T83" fmla="*/ 93 h 264"/>
                    <a:gd name="T84" fmla="*/ 163 w 350"/>
                    <a:gd name="T85" fmla="*/ 104 h 264"/>
                    <a:gd name="T86" fmla="*/ 163 w 350"/>
                    <a:gd name="T87" fmla="*/ 110 h 264"/>
                    <a:gd name="T88" fmla="*/ 186 w 350"/>
                    <a:gd name="T89" fmla="*/ 110 h 264"/>
                    <a:gd name="T90" fmla="*/ 180 w 350"/>
                    <a:gd name="T91" fmla="*/ 115 h 264"/>
                    <a:gd name="T92" fmla="*/ 191 w 350"/>
                    <a:gd name="T93" fmla="*/ 115 h 264"/>
                    <a:gd name="T94" fmla="*/ 203 w 350"/>
                    <a:gd name="T95" fmla="*/ 110 h 264"/>
                    <a:gd name="T96" fmla="*/ 214 w 350"/>
                    <a:gd name="T97" fmla="*/ 110 h 264"/>
                    <a:gd name="T98" fmla="*/ 214 w 350"/>
                    <a:gd name="T99" fmla="*/ 115 h 264"/>
                    <a:gd name="T100" fmla="*/ 231 w 350"/>
                    <a:gd name="T101" fmla="*/ 115 h 264"/>
                    <a:gd name="T102" fmla="*/ 236 w 350"/>
                    <a:gd name="T103" fmla="*/ 115 h 264"/>
                    <a:gd name="T104" fmla="*/ 276 w 350"/>
                    <a:gd name="T105" fmla="*/ 115 h 264"/>
                    <a:gd name="T106" fmla="*/ 276 w 350"/>
                    <a:gd name="T107" fmla="*/ 132 h 264"/>
                    <a:gd name="T108" fmla="*/ 281 w 350"/>
                    <a:gd name="T109" fmla="*/ 143 h 264"/>
                    <a:gd name="T110" fmla="*/ 293 w 350"/>
                    <a:gd name="T111" fmla="*/ 186 h 264"/>
                    <a:gd name="T112" fmla="*/ 304 w 350"/>
                    <a:gd name="T113" fmla="*/ 263 h 264"/>
                    <a:gd name="T114" fmla="*/ 343 w 350"/>
                    <a:gd name="T115" fmla="*/ 263 h 264"/>
                    <a:gd name="T116" fmla="*/ 343 w 350"/>
                    <a:gd name="T117" fmla="*/ 263 h 2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0"/>
                    <a:gd name="T178" fmla="*/ 0 h 264"/>
                    <a:gd name="T179" fmla="*/ 350 w 350"/>
                    <a:gd name="T180" fmla="*/ 264 h 2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0" h="264">
                      <a:moveTo>
                        <a:pt x="343" y="263"/>
                      </a:moveTo>
                      <a:lnTo>
                        <a:pt x="343" y="247"/>
                      </a:lnTo>
                      <a:lnTo>
                        <a:pt x="321" y="203"/>
                      </a:lnTo>
                      <a:lnTo>
                        <a:pt x="327" y="203"/>
                      </a:lnTo>
                      <a:lnTo>
                        <a:pt x="349" y="143"/>
                      </a:lnTo>
                      <a:lnTo>
                        <a:pt x="332" y="126"/>
                      </a:lnTo>
                      <a:lnTo>
                        <a:pt x="321" y="115"/>
                      </a:lnTo>
                      <a:lnTo>
                        <a:pt x="332" y="82"/>
                      </a:lnTo>
                      <a:lnTo>
                        <a:pt x="298" y="71"/>
                      </a:lnTo>
                      <a:lnTo>
                        <a:pt x="293" y="60"/>
                      </a:lnTo>
                      <a:lnTo>
                        <a:pt x="293" y="49"/>
                      </a:lnTo>
                      <a:lnTo>
                        <a:pt x="242" y="16"/>
                      </a:lnTo>
                      <a:lnTo>
                        <a:pt x="214" y="27"/>
                      </a:lnTo>
                      <a:lnTo>
                        <a:pt x="203" y="27"/>
                      </a:lnTo>
                      <a:lnTo>
                        <a:pt x="129" y="0"/>
                      </a:lnTo>
                      <a:lnTo>
                        <a:pt x="101" y="16"/>
                      </a:lnTo>
                      <a:lnTo>
                        <a:pt x="78" y="5"/>
                      </a:lnTo>
                      <a:lnTo>
                        <a:pt x="39" y="27"/>
                      </a:lnTo>
                      <a:lnTo>
                        <a:pt x="16" y="49"/>
                      </a:lnTo>
                      <a:lnTo>
                        <a:pt x="5" y="55"/>
                      </a:lnTo>
                      <a:lnTo>
                        <a:pt x="0" y="60"/>
                      </a:lnTo>
                      <a:lnTo>
                        <a:pt x="5" y="55"/>
                      </a:lnTo>
                      <a:lnTo>
                        <a:pt x="16" y="49"/>
                      </a:lnTo>
                      <a:lnTo>
                        <a:pt x="28" y="44"/>
                      </a:lnTo>
                      <a:lnTo>
                        <a:pt x="39" y="33"/>
                      </a:lnTo>
                      <a:lnTo>
                        <a:pt x="67" y="11"/>
                      </a:lnTo>
                      <a:lnTo>
                        <a:pt x="50" y="27"/>
                      </a:lnTo>
                      <a:lnTo>
                        <a:pt x="50" y="33"/>
                      </a:lnTo>
                      <a:lnTo>
                        <a:pt x="90" y="33"/>
                      </a:lnTo>
                      <a:lnTo>
                        <a:pt x="73" y="44"/>
                      </a:lnTo>
                      <a:lnTo>
                        <a:pt x="78" y="49"/>
                      </a:lnTo>
                      <a:lnTo>
                        <a:pt x="95" y="49"/>
                      </a:lnTo>
                      <a:lnTo>
                        <a:pt x="112" y="49"/>
                      </a:lnTo>
                      <a:lnTo>
                        <a:pt x="140" y="55"/>
                      </a:lnTo>
                      <a:lnTo>
                        <a:pt x="146" y="66"/>
                      </a:lnTo>
                      <a:lnTo>
                        <a:pt x="146" y="71"/>
                      </a:lnTo>
                      <a:lnTo>
                        <a:pt x="163" y="77"/>
                      </a:lnTo>
                      <a:lnTo>
                        <a:pt x="146" y="88"/>
                      </a:lnTo>
                      <a:lnTo>
                        <a:pt x="152" y="93"/>
                      </a:lnTo>
                      <a:lnTo>
                        <a:pt x="163" y="88"/>
                      </a:lnTo>
                      <a:lnTo>
                        <a:pt x="186" y="93"/>
                      </a:lnTo>
                      <a:lnTo>
                        <a:pt x="169" y="93"/>
                      </a:lnTo>
                      <a:lnTo>
                        <a:pt x="163" y="104"/>
                      </a:lnTo>
                      <a:lnTo>
                        <a:pt x="163" y="110"/>
                      </a:lnTo>
                      <a:lnTo>
                        <a:pt x="186" y="110"/>
                      </a:lnTo>
                      <a:lnTo>
                        <a:pt x="180" y="115"/>
                      </a:lnTo>
                      <a:lnTo>
                        <a:pt x="191" y="115"/>
                      </a:lnTo>
                      <a:lnTo>
                        <a:pt x="203" y="110"/>
                      </a:lnTo>
                      <a:lnTo>
                        <a:pt x="214" y="110"/>
                      </a:lnTo>
                      <a:lnTo>
                        <a:pt x="214" y="115"/>
                      </a:lnTo>
                      <a:lnTo>
                        <a:pt x="231" y="115"/>
                      </a:lnTo>
                      <a:lnTo>
                        <a:pt x="236" y="115"/>
                      </a:lnTo>
                      <a:lnTo>
                        <a:pt x="276" y="115"/>
                      </a:lnTo>
                      <a:lnTo>
                        <a:pt x="276" y="132"/>
                      </a:lnTo>
                      <a:lnTo>
                        <a:pt x="281" y="143"/>
                      </a:lnTo>
                      <a:lnTo>
                        <a:pt x="293" y="186"/>
                      </a:lnTo>
                      <a:lnTo>
                        <a:pt x="304" y="263"/>
                      </a:lnTo>
                      <a:lnTo>
                        <a:pt x="343" y="263"/>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21589" name="Freeform 11"/>
                <p:cNvSpPr>
                  <a:spLocks/>
                </p:cNvSpPr>
                <p:nvPr/>
              </p:nvSpPr>
              <p:spPr bwMode="auto">
                <a:xfrm>
                  <a:off x="2863" y="2107"/>
                  <a:ext cx="261" cy="138"/>
                </a:xfrm>
                <a:custGeom>
                  <a:avLst/>
                  <a:gdLst>
                    <a:gd name="T0" fmla="*/ 260 w 261"/>
                    <a:gd name="T1" fmla="*/ 104 h 138"/>
                    <a:gd name="T2" fmla="*/ 220 w 261"/>
                    <a:gd name="T3" fmla="*/ 104 h 138"/>
                    <a:gd name="T4" fmla="*/ 215 w 261"/>
                    <a:gd name="T5" fmla="*/ 104 h 138"/>
                    <a:gd name="T6" fmla="*/ 198 w 261"/>
                    <a:gd name="T7" fmla="*/ 104 h 138"/>
                    <a:gd name="T8" fmla="*/ 198 w 261"/>
                    <a:gd name="T9" fmla="*/ 99 h 138"/>
                    <a:gd name="T10" fmla="*/ 187 w 261"/>
                    <a:gd name="T11" fmla="*/ 99 h 138"/>
                    <a:gd name="T12" fmla="*/ 175 w 261"/>
                    <a:gd name="T13" fmla="*/ 104 h 138"/>
                    <a:gd name="T14" fmla="*/ 164 w 261"/>
                    <a:gd name="T15" fmla="*/ 104 h 138"/>
                    <a:gd name="T16" fmla="*/ 170 w 261"/>
                    <a:gd name="T17" fmla="*/ 99 h 138"/>
                    <a:gd name="T18" fmla="*/ 147 w 261"/>
                    <a:gd name="T19" fmla="*/ 99 h 138"/>
                    <a:gd name="T20" fmla="*/ 147 w 261"/>
                    <a:gd name="T21" fmla="*/ 93 h 138"/>
                    <a:gd name="T22" fmla="*/ 153 w 261"/>
                    <a:gd name="T23" fmla="*/ 82 h 138"/>
                    <a:gd name="T24" fmla="*/ 170 w 261"/>
                    <a:gd name="T25" fmla="*/ 82 h 138"/>
                    <a:gd name="T26" fmla="*/ 147 w 261"/>
                    <a:gd name="T27" fmla="*/ 77 h 138"/>
                    <a:gd name="T28" fmla="*/ 136 w 261"/>
                    <a:gd name="T29" fmla="*/ 82 h 138"/>
                    <a:gd name="T30" fmla="*/ 130 w 261"/>
                    <a:gd name="T31" fmla="*/ 77 h 138"/>
                    <a:gd name="T32" fmla="*/ 147 w 261"/>
                    <a:gd name="T33" fmla="*/ 66 h 138"/>
                    <a:gd name="T34" fmla="*/ 130 w 261"/>
                    <a:gd name="T35" fmla="*/ 60 h 138"/>
                    <a:gd name="T36" fmla="*/ 130 w 261"/>
                    <a:gd name="T37" fmla="*/ 55 h 138"/>
                    <a:gd name="T38" fmla="*/ 124 w 261"/>
                    <a:gd name="T39" fmla="*/ 44 h 138"/>
                    <a:gd name="T40" fmla="*/ 102 w 261"/>
                    <a:gd name="T41" fmla="*/ 44 h 138"/>
                    <a:gd name="T42" fmla="*/ 79 w 261"/>
                    <a:gd name="T43" fmla="*/ 38 h 138"/>
                    <a:gd name="T44" fmla="*/ 62 w 261"/>
                    <a:gd name="T45" fmla="*/ 38 h 138"/>
                    <a:gd name="T46" fmla="*/ 57 w 261"/>
                    <a:gd name="T47" fmla="*/ 33 h 138"/>
                    <a:gd name="T48" fmla="*/ 74 w 261"/>
                    <a:gd name="T49" fmla="*/ 22 h 138"/>
                    <a:gd name="T50" fmla="*/ 34 w 261"/>
                    <a:gd name="T51" fmla="*/ 22 h 138"/>
                    <a:gd name="T52" fmla="*/ 34 w 261"/>
                    <a:gd name="T53" fmla="*/ 16 h 138"/>
                    <a:gd name="T54" fmla="*/ 51 w 261"/>
                    <a:gd name="T55" fmla="*/ 0 h 138"/>
                    <a:gd name="T56" fmla="*/ 23 w 261"/>
                    <a:gd name="T57" fmla="*/ 22 h 138"/>
                    <a:gd name="T58" fmla="*/ 0 w 261"/>
                    <a:gd name="T59" fmla="*/ 38 h 138"/>
                    <a:gd name="T60" fmla="*/ 12 w 261"/>
                    <a:gd name="T61" fmla="*/ 38 h 138"/>
                    <a:gd name="T62" fmla="*/ 23 w 261"/>
                    <a:gd name="T63" fmla="*/ 49 h 138"/>
                    <a:gd name="T64" fmla="*/ 34 w 261"/>
                    <a:gd name="T65" fmla="*/ 60 h 138"/>
                    <a:gd name="T66" fmla="*/ 68 w 261"/>
                    <a:gd name="T67" fmla="*/ 55 h 138"/>
                    <a:gd name="T68" fmla="*/ 57 w 261"/>
                    <a:gd name="T69" fmla="*/ 66 h 138"/>
                    <a:gd name="T70" fmla="*/ 91 w 261"/>
                    <a:gd name="T71" fmla="*/ 60 h 138"/>
                    <a:gd name="T72" fmla="*/ 108 w 261"/>
                    <a:gd name="T73" fmla="*/ 77 h 138"/>
                    <a:gd name="T74" fmla="*/ 102 w 261"/>
                    <a:gd name="T75" fmla="*/ 88 h 138"/>
                    <a:gd name="T76" fmla="*/ 124 w 261"/>
                    <a:gd name="T77" fmla="*/ 82 h 138"/>
                    <a:gd name="T78" fmla="*/ 136 w 261"/>
                    <a:gd name="T79" fmla="*/ 104 h 138"/>
                    <a:gd name="T80" fmla="*/ 119 w 261"/>
                    <a:gd name="T81" fmla="*/ 110 h 138"/>
                    <a:gd name="T82" fmla="*/ 124 w 261"/>
                    <a:gd name="T83" fmla="*/ 110 h 138"/>
                    <a:gd name="T84" fmla="*/ 147 w 261"/>
                    <a:gd name="T85" fmla="*/ 104 h 138"/>
                    <a:gd name="T86" fmla="*/ 153 w 261"/>
                    <a:gd name="T87" fmla="*/ 121 h 138"/>
                    <a:gd name="T88" fmla="*/ 170 w 261"/>
                    <a:gd name="T89" fmla="*/ 110 h 138"/>
                    <a:gd name="T90" fmla="*/ 170 w 261"/>
                    <a:gd name="T91" fmla="*/ 110 h 138"/>
                    <a:gd name="T92" fmla="*/ 158 w 261"/>
                    <a:gd name="T93" fmla="*/ 126 h 138"/>
                    <a:gd name="T94" fmla="*/ 158 w 261"/>
                    <a:gd name="T95" fmla="*/ 132 h 138"/>
                    <a:gd name="T96" fmla="*/ 187 w 261"/>
                    <a:gd name="T97" fmla="*/ 115 h 138"/>
                    <a:gd name="T98" fmla="*/ 198 w 261"/>
                    <a:gd name="T99" fmla="*/ 121 h 138"/>
                    <a:gd name="T100" fmla="*/ 192 w 261"/>
                    <a:gd name="T101" fmla="*/ 126 h 138"/>
                    <a:gd name="T102" fmla="*/ 187 w 261"/>
                    <a:gd name="T103" fmla="*/ 137 h 138"/>
                    <a:gd name="T104" fmla="*/ 209 w 261"/>
                    <a:gd name="T105" fmla="*/ 126 h 138"/>
                    <a:gd name="T106" fmla="*/ 215 w 261"/>
                    <a:gd name="T107" fmla="*/ 126 h 138"/>
                    <a:gd name="T108" fmla="*/ 226 w 261"/>
                    <a:gd name="T109" fmla="*/ 115 h 138"/>
                    <a:gd name="T110" fmla="*/ 243 w 261"/>
                    <a:gd name="T111" fmla="*/ 115 h 138"/>
                    <a:gd name="T112" fmla="*/ 260 w 261"/>
                    <a:gd name="T113" fmla="*/ 104 h 138"/>
                    <a:gd name="T114" fmla="*/ 260 w 261"/>
                    <a:gd name="T115" fmla="*/ 104 h 1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1"/>
                    <a:gd name="T175" fmla="*/ 0 h 138"/>
                    <a:gd name="T176" fmla="*/ 261 w 261"/>
                    <a:gd name="T177" fmla="*/ 138 h 1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1" h="138">
                      <a:moveTo>
                        <a:pt x="260" y="104"/>
                      </a:moveTo>
                      <a:lnTo>
                        <a:pt x="220" y="104"/>
                      </a:lnTo>
                      <a:lnTo>
                        <a:pt x="215" y="104"/>
                      </a:lnTo>
                      <a:lnTo>
                        <a:pt x="198" y="104"/>
                      </a:lnTo>
                      <a:lnTo>
                        <a:pt x="198" y="99"/>
                      </a:lnTo>
                      <a:lnTo>
                        <a:pt x="187" y="99"/>
                      </a:lnTo>
                      <a:lnTo>
                        <a:pt x="175" y="104"/>
                      </a:lnTo>
                      <a:lnTo>
                        <a:pt x="164" y="104"/>
                      </a:lnTo>
                      <a:lnTo>
                        <a:pt x="170" y="99"/>
                      </a:lnTo>
                      <a:lnTo>
                        <a:pt x="147" y="99"/>
                      </a:lnTo>
                      <a:lnTo>
                        <a:pt x="147" y="93"/>
                      </a:lnTo>
                      <a:lnTo>
                        <a:pt x="153" y="82"/>
                      </a:lnTo>
                      <a:lnTo>
                        <a:pt x="170" y="82"/>
                      </a:lnTo>
                      <a:lnTo>
                        <a:pt x="147" y="77"/>
                      </a:lnTo>
                      <a:lnTo>
                        <a:pt x="136" y="82"/>
                      </a:lnTo>
                      <a:lnTo>
                        <a:pt x="130" y="77"/>
                      </a:lnTo>
                      <a:lnTo>
                        <a:pt x="147" y="66"/>
                      </a:lnTo>
                      <a:lnTo>
                        <a:pt x="130" y="60"/>
                      </a:lnTo>
                      <a:lnTo>
                        <a:pt x="130" y="55"/>
                      </a:lnTo>
                      <a:lnTo>
                        <a:pt x="124" y="44"/>
                      </a:lnTo>
                      <a:lnTo>
                        <a:pt x="102" y="44"/>
                      </a:lnTo>
                      <a:lnTo>
                        <a:pt x="79" y="38"/>
                      </a:lnTo>
                      <a:lnTo>
                        <a:pt x="62" y="38"/>
                      </a:lnTo>
                      <a:lnTo>
                        <a:pt x="57" y="33"/>
                      </a:lnTo>
                      <a:lnTo>
                        <a:pt x="74" y="22"/>
                      </a:lnTo>
                      <a:lnTo>
                        <a:pt x="34" y="22"/>
                      </a:lnTo>
                      <a:lnTo>
                        <a:pt x="34" y="16"/>
                      </a:lnTo>
                      <a:lnTo>
                        <a:pt x="51" y="0"/>
                      </a:lnTo>
                      <a:lnTo>
                        <a:pt x="23" y="22"/>
                      </a:lnTo>
                      <a:lnTo>
                        <a:pt x="0" y="38"/>
                      </a:lnTo>
                      <a:lnTo>
                        <a:pt x="12" y="38"/>
                      </a:lnTo>
                      <a:lnTo>
                        <a:pt x="23" y="49"/>
                      </a:lnTo>
                      <a:lnTo>
                        <a:pt x="34" y="60"/>
                      </a:lnTo>
                      <a:lnTo>
                        <a:pt x="68" y="55"/>
                      </a:lnTo>
                      <a:lnTo>
                        <a:pt x="57" y="66"/>
                      </a:lnTo>
                      <a:lnTo>
                        <a:pt x="91" y="60"/>
                      </a:lnTo>
                      <a:lnTo>
                        <a:pt x="108" y="77"/>
                      </a:lnTo>
                      <a:lnTo>
                        <a:pt x="102" y="88"/>
                      </a:lnTo>
                      <a:lnTo>
                        <a:pt x="124" y="82"/>
                      </a:lnTo>
                      <a:lnTo>
                        <a:pt x="136" y="104"/>
                      </a:lnTo>
                      <a:lnTo>
                        <a:pt x="119" y="110"/>
                      </a:lnTo>
                      <a:lnTo>
                        <a:pt x="124" y="110"/>
                      </a:lnTo>
                      <a:lnTo>
                        <a:pt x="147" y="104"/>
                      </a:lnTo>
                      <a:lnTo>
                        <a:pt x="153" y="121"/>
                      </a:lnTo>
                      <a:lnTo>
                        <a:pt x="170" y="110"/>
                      </a:lnTo>
                      <a:lnTo>
                        <a:pt x="158" y="126"/>
                      </a:lnTo>
                      <a:lnTo>
                        <a:pt x="158" y="132"/>
                      </a:lnTo>
                      <a:lnTo>
                        <a:pt x="187" y="115"/>
                      </a:lnTo>
                      <a:lnTo>
                        <a:pt x="198" y="121"/>
                      </a:lnTo>
                      <a:lnTo>
                        <a:pt x="192" y="126"/>
                      </a:lnTo>
                      <a:lnTo>
                        <a:pt x="187" y="137"/>
                      </a:lnTo>
                      <a:lnTo>
                        <a:pt x="209" y="126"/>
                      </a:lnTo>
                      <a:lnTo>
                        <a:pt x="215" y="126"/>
                      </a:lnTo>
                      <a:lnTo>
                        <a:pt x="226" y="115"/>
                      </a:lnTo>
                      <a:lnTo>
                        <a:pt x="243" y="115"/>
                      </a:lnTo>
                      <a:lnTo>
                        <a:pt x="260" y="104"/>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grpSp>
          <p:sp>
            <p:nvSpPr>
              <p:cNvPr id="21513" name="Freeform 12"/>
              <p:cNvSpPr>
                <a:spLocks/>
              </p:cNvSpPr>
              <p:nvPr/>
            </p:nvSpPr>
            <p:spPr bwMode="auto">
              <a:xfrm>
                <a:off x="2734" y="2491"/>
                <a:ext cx="63" cy="132"/>
              </a:xfrm>
              <a:custGeom>
                <a:avLst/>
                <a:gdLst>
                  <a:gd name="T0" fmla="*/ 11 w 63"/>
                  <a:gd name="T1" fmla="*/ 0 h 132"/>
                  <a:gd name="T2" fmla="*/ 0 w 63"/>
                  <a:gd name="T3" fmla="*/ 11 h 132"/>
                  <a:gd name="T4" fmla="*/ 5 w 63"/>
                  <a:gd name="T5" fmla="*/ 11 h 132"/>
                  <a:gd name="T6" fmla="*/ 5 w 63"/>
                  <a:gd name="T7" fmla="*/ 11 h 132"/>
                  <a:gd name="T8" fmla="*/ 5 w 63"/>
                  <a:gd name="T9" fmla="*/ 5 h 132"/>
                  <a:gd name="T10" fmla="*/ 11 w 63"/>
                  <a:gd name="T11" fmla="*/ 5 h 132"/>
                  <a:gd name="T12" fmla="*/ 28 w 63"/>
                  <a:gd name="T13" fmla="*/ 27 h 132"/>
                  <a:gd name="T14" fmla="*/ 34 w 63"/>
                  <a:gd name="T15" fmla="*/ 49 h 132"/>
                  <a:gd name="T16" fmla="*/ 34 w 63"/>
                  <a:gd name="T17" fmla="*/ 54 h 132"/>
                  <a:gd name="T18" fmla="*/ 34 w 63"/>
                  <a:gd name="T19" fmla="*/ 54 h 132"/>
                  <a:gd name="T20" fmla="*/ 34 w 63"/>
                  <a:gd name="T21" fmla="*/ 60 h 132"/>
                  <a:gd name="T22" fmla="*/ 34 w 63"/>
                  <a:gd name="T23" fmla="*/ 65 h 132"/>
                  <a:gd name="T24" fmla="*/ 34 w 63"/>
                  <a:gd name="T25" fmla="*/ 71 h 132"/>
                  <a:gd name="T26" fmla="*/ 28 w 63"/>
                  <a:gd name="T27" fmla="*/ 82 h 132"/>
                  <a:gd name="T28" fmla="*/ 34 w 63"/>
                  <a:gd name="T29" fmla="*/ 87 h 132"/>
                  <a:gd name="T30" fmla="*/ 39 w 63"/>
                  <a:gd name="T31" fmla="*/ 98 h 132"/>
                  <a:gd name="T32" fmla="*/ 51 w 63"/>
                  <a:gd name="T33" fmla="*/ 109 h 132"/>
                  <a:gd name="T34" fmla="*/ 51 w 63"/>
                  <a:gd name="T35" fmla="*/ 115 h 132"/>
                  <a:gd name="T36" fmla="*/ 51 w 63"/>
                  <a:gd name="T37" fmla="*/ 115 h 132"/>
                  <a:gd name="T38" fmla="*/ 56 w 63"/>
                  <a:gd name="T39" fmla="*/ 120 h 132"/>
                  <a:gd name="T40" fmla="*/ 56 w 63"/>
                  <a:gd name="T41" fmla="*/ 131 h 132"/>
                  <a:gd name="T42" fmla="*/ 62 w 63"/>
                  <a:gd name="T43" fmla="*/ 131 h 132"/>
                  <a:gd name="T44" fmla="*/ 62 w 63"/>
                  <a:gd name="T45" fmla="*/ 120 h 132"/>
                  <a:gd name="T46" fmla="*/ 56 w 63"/>
                  <a:gd name="T47" fmla="*/ 115 h 132"/>
                  <a:gd name="T48" fmla="*/ 56 w 63"/>
                  <a:gd name="T49" fmla="*/ 109 h 132"/>
                  <a:gd name="T50" fmla="*/ 51 w 63"/>
                  <a:gd name="T51" fmla="*/ 104 h 132"/>
                  <a:gd name="T52" fmla="*/ 51 w 63"/>
                  <a:gd name="T53" fmla="*/ 93 h 132"/>
                  <a:gd name="T54" fmla="*/ 51 w 63"/>
                  <a:gd name="T55" fmla="*/ 82 h 132"/>
                  <a:gd name="T56" fmla="*/ 51 w 63"/>
                  <a:gd name="T57" fmla="*/ 82 h 132"/>
                  <a:gd name="T58" fmla="*/ 62 w 63"/>
                  <a:gd name="T59" fmla="*/ 87 h 132"/>
                  <a:gd name="T60" fmla="*/ 62 w 63"/>
                  <a:gd name="T61" fmla="*/ 87 h 132"/>
                  <a:gd name="T62" fmla="*/ 56 w 63"/>
                  <a:gd name="T63" fmla="*/ 82 h 132"/>
                  <a:gd name="T64" fmla="*/ 56 w 63"/>
                  <a:gd name="T65" fmla="*/ 76 h 132"/>
                  <a:gd name="T66" fmla="*/ 56 w 63"/>
                  <a:gd name="T67" fmla="*/ 71 h 132"/>
                  <a:gd name="T68" fmla="*/ 56 w 63"/>
                  <a:gd name="T69" fmla="*/ 71 h 132"/>
                  <a:gd name="T70" fmla="*/ 56 w 63"/>
                  <a:gd name="T71" fmla="*/ 65 h 132"/>
                  <a:gd name="T72" fmla="*/ 51 w 63"/>
                  <a:gd name="T73" fmla="*/ 60 h 132"/>
                  <a:gd name="T74" fmla="*/ 51 w 63"/>
                  <a:gd name="T75" fmla="*/ 54 h 132"/>
                  <a:gd name="T76" fmla="*/ 51 w 63"/>
                  <a:gd name="T77" fmla="*/ 49 h 132"/>
                  <a:gd name="T78" fmla="*/ 51 w 63"/>
                  <a:gd name="T79" fmla="*/ 43 h 132"/>
                  <a:gd name="T80" fmla="*/ 39 w 63"/>
                  <a:gd name="T81" fmla="*/ 22 h 132"/>
                  <a:gd name="T82" fmla="*/ 22 w 63"/>
                  <a:gd name="T83" fmla="*/ 5 h 132"/>
                  <a:gd name="T84" fmla="*/ 17 w 63"/>
                  <a:gd name="T85" fmla="*/ 5 h 132"/>
                  <a:gd name="T86" fmla="*/ 17 w 63"/>
                  <a:gd name="T87" fmla="*/ 0 h 132"/>
                  <a:gd name="T88" fmla="*/ 11 w 63"/>
                  <a:gd name="T89" fmla="*/ 0 h 132"/>
                  <a:gd name="T90" fmla="*/ 11 w 63"/>
                  <a:gd name="T91" fmla="*/ 0 h 1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3"/>
                  <a:gd name="T139" fmla="*/ 0 h 132"/>
                  <a:gd name="T140" fmla="*/ 63 w 63"/>
                  <a:gd name="T141" fmla="*/ 132 h 1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3" h="132">
                    <a:moveTo>
                      <a:pt x="11" y="0"/>
                    </a:moveTo>
                    <a:lnTo>
                      <a:pt x="0" y="11"/>
                    </a:lnTo>
                    <a:lnTo>
                      <a:pt x="5" y="11"/>
                    </a:lnTo>
                    <a:lnTo>
                      <a:pt x="5" y="5"/>
                    </a:lnTo>
                    <a:lnTo>
                      <a:pt x="11" y="5"/>
                    </a:lnTo>
                    <a:lnTo>
                      <a:pt x="28" y="27"/>
                    </a:lnTo>
                    <a:lnTo>
                      <a:pt x="34" y="49"/>
                    </a:lnTo>
                    <a:lnTo>
                      <a:pt x="34" y="54"/>
                    </a:lnTo>
                    <a:lnTo>
                      <a:pt x="34" y="60"/>
                    </a:lnTo>
                    <a:lnTo>
                      <a:pt x="34" y="65"/>
                    </a:lnTo>
                    <a:lnTo>
                      <a:pt x="34" y="71"/>
                    </a:lnTo>
                    <a:lnTo>
                      <a:pt x="28" y="82"/>
                    </a:lnTo>
                    <a:lnTo>
                      <a:pt x="34" y="87"/>
                    </a:lnTo>
                    <a:lnTo>
                      <a:pt x="39" y="98"/>
                    </a:lnTo>
                    <a:lnTo>
                      <a:pt x="51" y="109"/>
                    </a:lnTo>
                    <a:lnTo>
                      <a:pt x="51" y="115"/>
                    </a:lnTo>
                    <a:lnTo>
                      <a:pt x="56" y="120"/>
                    </a:lnTo>
                    <a:lnTo>
                      <a:pt x="56" y="131"/>
                    </a:lnTo>
                    <a:lnTo>
                      <a:pt x="62" y="131"/>
                    </a:lnTo>
                    <a:lnTo>
                      <a:pt x="62" y="120"/>
                    </a:lnTo>
                    <a:lnTo>
                      <a:pt x="56" y="115"/>
                    </a:lnTo>
                    <a:lnTo>
                      <a:pt x="56" y="109"/>
                    </a:lnTo>
                    <a:lnTo>
                      <a:pt x="51" y="104"/>
                    </a:lnTo>
                    <a:lnTo>
                      <a:pt x="51" y="93"/>
                    </a:lnTo>
                    <a:lnTo>
                      <a:pt x="51" y="82"/>
                    </a:lnTo>
                    <a:lnTo>
                      <a:pt x="62" y="87"/>
                    </a:lnTo>
                    <a:lnTo>
                      <a:pt x="56" y="82"/>
                    </a:lnTo>
                    <a:lnTo>
                      <a:pt x="56" y="76"/>
                    </a:lnTo>
                    <a:lnTo>
                      <a:pt x="56" y="71"/>
                    </a:lnTo>
                    <a:lnTo>
                      <a:pt x="56" y="65"/>
                    </a:lnTo>
                    <a:lnTo>
                      <a:pt x="51" y="60"/>
                    </a:lnTo>
                    <a:lnTo>
                      <a:pt x="51" y="54"/>
                    </a:lnTo>
                    <a:lnTo>
                      <a:pt x="51" y="49"/>
                    </a:lnTo>
                    <a:lnTo>
                      <a:pt x="51" y="43"/>
                    </a:lnTo>
                    <a:lnTo>
                      <a:pt x="39" y="22"/>
                    </a:lnTo>
                    <a:lnTo>
                      <a:pt x="22" y="5"/>
                    </a:lnTo>
                    <a:lnTo>
                      <a:pt x="17" y="5"/>
                    </a:lnTo>
                    <a:lnTo>
                      <a:pt x="17" y="0"/>
                    </a:lnTo>
                    <a:lnTo>
                      <a:pt x="11"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14" name="Freeform 13"/>
              <p:cNvSpPr>
                <a:spLocks/>
              </p:cNvSpPr>
              <p:nvPr/>
            </p:nvSpPr>
            <p:spPr bwMode="auto">
              <a:xfrm>
                <a:off x="2892" y="2299"/>
                <a:ext cx="96" cy="45"/>
              </a:xfrm>
              <a:custGeom>
                <a:avLst/>
                <a:gdLst>
                  <a:gd name="T0" fmla="*/ 84 w 96"/>
                  <a:gd name="T1" fmla="*/ 0 h 45"/>
                  <a:gd name="T2" fmla="*/ 67 w 96"/>
                  <a:gd name="T3" fmla="*/ 16 h 45"/>
                  <a:gd name="T4" fmla="*/ 67 w 96"/>
                  <a:gd name="T5" fmla="*/ 5 h 45"/>
                  <a:gd name="T6" fmla="*/ 28 w 96"/>
                  <a:gd name="T7" fmla="*/ 22 h 45"/>
                  <a:gd name="T8" fmla="*/ 28 w 96"/>
                  <a:gd name="T9" fmla="*/ 27 h 45"/>
                  <a:gd name="T10" fmla="*/ 28 w 96"/>
                  <a:gd name="T11" fmla="*/ 33 h 45"/>
                  <a:gd name="T12" fmla="*/ 28 w 96"/>
                  <a:gd name="T13" fmla="*/ 33 h 45"/>
                  <a:gd name="T14" fmla="*/ 22 w 96"/>
                  <a:gd name="T15" fmla="*/ 27 h 45"/>
                  <a:gd name="T16" fmla="*/ 0 w 96"/>
                  <a:gd name="T17" fmla="*/ 44 h 45"/>
                  <a:gd name="T18" fmla="*/ 0 w 96"/>
                  <a:gd name="T19" fmla="*/ 44 h 45"/>
                  <a:gd name="T20" fmla="*/ 50 w 96"/>
                  <a:gd name="T21" fmla="*/ 44 h 45"/>
                  <a:gd name="T22" fmla="*/ 95 w 96"/>
                  <a:gd name="T23" fmla="*/ 38 h 45"/>
                  <a:gd name="T24" fmla="*/ 95 w 96"/>
                  <a:gd name="T25" fmla="*/ 33 h 45"/>
                  <a:gd name="T26" fmla="*/ 79 w 96"/>
                  <a:gd name="T27" fmla="*/ 33 h 45"/>
                  <a:gd name="T28" fmla="*/ 79 w 96"/>
                  <a:gd name="T29" fmla="*/ 27 h 45"/>
                  <a:gd name="T30" fmla="*/ 90 w 96"/>
                  <a:gd name="T31" fmla="*/ 22 h 45"/>
                  <a:gd name="T32" fmla="*/ 84 w 96"/>
                  <a:gd name="T33" fmla="*/ 0 h 45"/>
                  <a:gd name="T34" fmla="*/ 84 w 96"/>
                  <a:gd name="T35" fmla="*/ 0 h 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45"/>
                  <a:gd name="T56" fmla="*/ 96 w 96"/>
                  <a:gd name="T57" fmla="*/ 45 h 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45">
                    <a:moveTo>
                      <a:pt x="84" y="0"/>
                    </a:moveTo>
                    <a:lnTo>
                      <a:pt x="67" y="16"/>
                    </a:lnTo>
                    <a:lnTo>
                      <a:pt x="67" y="5"/>
                    </a:lnTo>
                    <a:lnTo>
                      <a:pt x="28" y="22"/>
                    </a:lnTo>
                    <a:lnTo>
                      <a:pt x="28" y="27"/>
                    </a:lnTo>
                    <a:lnTo>
                      <a:pt x="28" y="33"/>
                    </a:lnTo>
                    <a:lnTo>
                      <a:pt x="22" y="27"/>
                    </a:lnTo>
                    <a:lnTo>
                      <a:pt x="0" y="44"/>
                    </a:lnTo>
                    <a:lnTo>
                      <a:pt x="50" y="44"/>
                    </a:lnTo>
                    <a:lnTo>
                      <a:pt x="95" y="38"/>
                    </a:lnTo>
                    <a:lnTo>
                      <a:pt x="95" y="33"/>
                    </a:lnTo>
                    <a:lnTo>
                      <a:pt x="79" y="33"/>
                    </a:lnTo>
                    <a:lnTo>
                      <a:pt x="79" y="27"/>
                    </a:lnTo>
                    <a:lnTo>
                      <a:pt x="90" y="22"/>
                    </a:lnTo>
                    <a:lnTo>
                      <a:pt x="84"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15" name="Freeform 14"/>
              <p:cNvSpPr>
                <a:spLocks/>
              </p:cNvSpPr>
              <p:nvPr/>
            </p:nvSpPr>
            <p:spPr bwMode="auto">
              <a:xfrm>
                <a:off x="3055" y="2310"/>
                <a:ext cx="86" cy="39"/>
              </a:xfrm>
              <a:custGeom>
                <a:avLst/>
                <a:gdLst>
                  <a:gd name="T0" fmla="*/ 0 w 86"/>
                  <a:gd name="T1" fmla="*/ 0 h 39"/>
                  <a:gd name="T2" fmla="*/ 0 w 86"/>
                  <a:gd name="T3" fmla="*/ 0 h 39"/>
                  <a:gd name="T4" fmla="*/ 17 w 86"/>
                  <a:gd name="T5" fmla="*/ 16 h 39"/>
                  <a:gd name="T6" fmla="*/ 23 w 86"/>
                  <a:gd name="T7" fmla="*/ 16 h 39"/>
                  <a:gd name="T8" fmla="*/ 23 w 86"/>
                  <a:gd name="T9" fmla="*/ 5 h 39"/>
                  <a:gd name="T10" fmla="*/ 51 w 86"/>
                  <a:gd name="T11" fmla="*/ 16 h 39"/>
                  <a:gd name="T12" fmla="*/ 45 w 86"/>
                  <a:gd name="T13" fmla="*/ 27 h 39"/>
                  <a:gd name="T14" fmla="*/ 51 w 86"/>
                  <a:gd name="T15" fmla="*/ 27 h 39"/>
                  <a:gd name="T16" fmla="*/ 62 w 86"/>
                  <a:gd name="T17" fmla="*/ 22 h 39"/>
                  <a:gd name="T18" fmla="*/ 85 w 86"/>
                  <a:gd name="T19" fmla="*/ 33 h 39"/>
                  <a:gd name="T20" fmla="*/ 23 w 86"/>
                  <a:gd name="T21" fmla="*/ 38 h 39"/>
                  <a:gd name="T22" fmla="*/ 23 w 86"/>
                  <a:gd name="T23" fmla="*/ 33 h 39"/>
                  <a:gd name="T24" fmla="*/ 0 w 86"/>
                  <a:gd name="T25" fmla="*/ 38 h 39"/>
                  <a:gd name="T26" fmla="*/ 0 w 86"/>
                  <a:gd name="T27" fmla="*/ 16 h 39"/>
                  <a:gd name="T28" fmla="*/ 0 w 86"/>
                  <a:gd name="T29" fmla="*/ 0 h 39"/>
                  <a:gd name="T30" fmla="*/ 0 w 86"/>
                  <a:gd name="T31" fmla="*/ 0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
                  <a:gd name="T49" fmla="*/ 0 h 39"/>
                  <a:gd name="T50" fmla="*/ 86 w 86"/>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 h="39">
                    <a:moveTo>
                      <a:pt x="0" y="0"/>
                    </a:moveTo>
                    <a:lnTo>
                      <a:pt x="0" y="0"/>
                    </a:lnTo>
                    <a:lnTo>
                      <a:pt x="17" y="16"/>
                    </a:lnTo>
                    <a:lnTo>
                      <a:pt x="23" y="16"/>
                    </a:lnTo>
                    <a:lnTo>
                      <a:pt x="23" y="5"/>
                    </a:lnTo>
                    <a:lnTo>
                      <a:pt x="51" y="16"/>
                    </a:lnTo>
                    <a:lnTo>
                      <a:pt x="45" y="27"/>
                    </a:lnTo>
                    <a:lnTo>
                      <a:pt x="51" y="27"/>
                    </a:lnTo>
                    <a:lnTo>
                      <a:pt x="62" y="22"/>
                    </a:lnTo>
                    <a:lnTo>
                      <a:pt x="85" y="33"/>
                    </a:lnTo>
                    <a:lnTo>
                      <a:pt x="23" y="38"/>
                    </a:lnTo>
                    <a:lnTo>
                      <a:pt x="23" y="33"/>
                    </a:lnTo>
                    <a:lnTo>
                      <a:pt x="0" y="38"/>
                    </a:lnTo>
                    <a:lnTo>
                      <a:pt x="0" y="16"/>
                    </a:lnTo>
                    <a:lnTo>
                      <a:pt x="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grpSp>
            <p:nvGrpSpPr>
              <p:cNvPr id="21516" name="Group 15"/>
              <p:cNvGrpSpPr>
                <a:grpSpLocks/>
              </p:cNvGrpSpPr>
              <p:nvPr/>
            </p:nvGrpSpPr>
            <p:grpSpPr bwMode="auto">
              <a:xfrm>
                <a:off x="2886" y="2386"/>
                <a:ext cx="232" cy="34"/>
                <a:chOff x="2886" y="2386"/>
                <a:chExt cx="232" cy="34"/>
              </a:xfrm>
            </p:grpSpPr>
            <p:sp>
              <p:nvSpPr>
                <p:cNvPr id="21585" name="Freeform 16"/>
                <p:cNvSpPr>
                  <a:spLocks/>
                </p:cNvSpPr>
                <p:nvPr/>
              </p:nvSpPr>
              <p:spPr bwMode="auto">
                <a:xfrm>
                  <a:off x="2886" y="2386"/>
                  <a:ext cx="97" cy="34"/>
                </a:xfrm>
                <a:custGeom>
                  <a:avLst/>
                  <a:gdLst>
                    <a:gd name="T0" fmla="*/ 96 w 97"/>
                    <a:gd name="T1" fmla="*/ 0 h 34"/>
                    <a:gd name="T2" fmla="*/ 68 w 97"/>
                    <a:gd name="T3" fmla="*/ 6 h 34"/>
                    <a:gd name="T4" fmla="*/ 39 w 97"/>
                    <a:gd name="T5" fmla="*/ 17 h 34"/>
                    <a:gd name="T6" fmla="*/ 6 w 97"/>
                    <a:gd name="T7" fmla="*/ 28 h 34"/>
                    <a:gd name="T8" fmla="*/ 0 w 97"/>
                    <a:gd name="T9" fmla="*/ 33 h 34"/>
                    <a:gd name="T10" fmla="*/ 45 w 97"/>
                    <a:gd name="T11" fmla="*/ 22 h 34"/>
                    <a:gd name="T12" fmla="*/ 90 w 97"/>
                    <a:gd name="T13" fmla="*/ 17 h 34"/>
                    <a:gd name="T14" fmla="*/ 96 w 97"/>
                    <a:gd name="T15" fmla="*/ 0 h 34"/>
                    <a:gd name="T16" fmla="*/ 96 w 9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34"/>
                    <a:gd name="T29" fmla="*/ 97 w 97"/>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34">
                      <a:moveTo>
                        <a:pt x="96" y="0"/>
                      </a:moveTo>
                      <a:lnTo>
                        <a:pt x="68" y="6"/>
                      </a:lnTo>
                      <a:lnTo>
                        <a:pt x="39" y="17"/>
                      </a:lnTo>
                      <a:lnTo>
                        <a:pt x="6" y="28"/>
                      </a:lnTo>
                      <a:lnTo>
                        <a:pt x="0" y="33"/>
                      </a:lnTo>
                      <a:lnTo>
                        <a:pt x="45" y="22"/>
                      </a:lnTo>
                      <a:lnTo>
                        <a:pt x="90" y="17"/>
                      </a:lnTo>
                      <a:lnTo>
                        <a:pt x="96" y="0"/>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21586" name="Freeform 17"/>
                <p:cNvSpPr>
                  <a:spLocks/>
                </p:cNvSpPr>
                <p:nvPr/>
              </p:nvSpPr>
              <p:spPr bwMode="auto">
                <a:xfrm>
                  <a:off x="3066" y="2392"/>
                  <a:ext cx="52" cy="28"/>
                </a:xfrm>
                <a:custGeom>
                  <a:avLst/>
                  <a:gdLst>
                    <a:gd name="T0" fmla="*/ 51 w 52"/>
                    <a:gd name="T1" fmla="*/ 16 h 28"/>
                    <a:gd name="T2" fmla="*/ 0 w 52"/>
                    <a:gd name="T3" fmla="*/ 0 h 28"/>
                    <a:gd name="T4" fmla="*/ 0 w 52"/>
                    <a:gd name="T5" fmla="*/ 11 h 28"/>
                    <a:gd name="T6" fmla="*/ 51 w 52"/>
                    <a:gd name="T7" fmla="*/ 27 h 28"/>
                    <a:gd name="T8" fmla="*/ 51 w 52"/>
                    <a:gd name="T9" fmla="*/ 16 h 28"/>
                    <a:gd name="T10" fmla="*/ 51 w 52"/>
                    <a:gd name="T11" fmla="*/ 16 h 28"/>
                    <a:gd name="T12" fmla="*/ 0 60000 65536"/>
                    <a:gd name="T13" fmla="*/ 0 60000 65536"/>
                    <a:gd name="T14" fmla="*/ 0 60000 65536"/>
                    <a:gd name="T15" fmla="*/ 0 60000 65536"/>
                    <a:gd name="T16" fmla="*/ 0 60000 65536"/>
                    <a:gd name="T17" fmla="*/ 0 60000 65536"/>
                    <a:gd name="T18" fmla="*/ 0 w 52"/>
                    <a:gd name="T19" fmla="*/ 0 h 28"/>
                    <a:gd name="T20" fmla="*/ 52 w 52"/>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52" h="28">
                      <a:moveTo>
                        <a:pt x="51" y="16"/>
                      </a:moveTo>
                      <a:lnTo>
                        <a:pt x="0" y="0"/>
                      </a:lnTo>
                      <a:lnTo>
                        <a:pt x="0" y="11"/>
                      </a:lnTo>
                      <a:lnTo>
                        <a:pt x="51" y="27"/>
                      </a:lnTo>
                      <a:lnTo>
                        <a:pt x="51" y="16"/>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grpSp>
          <p:sp>
            <p:nvSpPr>
              <p:cNvPr id="21517" name="Freeform 18"/>
              <p:cNvSpPr>
                <a:spLocks/>
              </p:cNvSpPr>
              <p:nvPr/>
            </p:nvSpPr>
            <p:spPr bwMode="auto">
              <a:xfrm>
                <a:off x="2847" y="2556"/>
                <a:ext cx="271" cy="248"/>
              </a:xfrm>
              <a:custGeom>
                <a:avLst/>
                <a:gdLst>
                  <a:gd name="T0" fmla="*/ 0 w 271"/>
                  <a:gd name="T1" fmla="*/ 0 h 248"/>
                  <a:gd name="T2" fmla="*/ 39 w 271"/>
                  <a:gd name="T3" fmla="*/ 121 h 248"/>
                  <a:gd name="T4" fmla="*/ 62 w 271"/>
                  <a:gd name="T5" fmla="*/ 220 h 248"/>
                  <a:gd name="T6" fmla="*/ 62 w 271"/>
                  <a:gd name="T7" fmla="*/ 225 h 248"/>
                  <a:gd name="T8" fmla="*/ 62 w 271"/>
                  <a:gd name="T9" fmla="*/ 225 h 248"/>
                  <a:gd name="T10" fmla="*/ 107 w 271"/>
                  <a:gd name="T11" fmla="*/ 242 h 248"/>
                  <a:gd name="T12" fmla="*/ 157 w 271"/>
                  <a:gd name="T13" fmla="*/ 247 h 248"/>
                  <a:gd name="T14" fmla="*/ 186 w 271"/>
                  <a:gd name="T15" fmla="*/ 236 h 248"/>
                  <a:gd name="T16" fmla="*/ 208 w 271"/>
                  <a:gd name="T17" fmla="*/ 220 h 248"/>
                  <a:gd name="T18" fmla="*/ 208 w 271"/>
                  <a:gd name="T19" fmla="*/ 242 h 248"/>
                  <a:gd name="T20" fmla="*/ 208 w 271"/>
                  <a:gd name="T21" fmla="*/ 242 h 248"/>
                  <a:gd name="T22" fmla="*/ 270 w 271"/>
                  <a:gd name="T23" fmla="*/ 121 h 248"/>
                  <a:gd name="T24" fmla="*/ 270 w 271"/>
                  <a:gd name="T25" fmla="*/ 94 h 248"/>
                  <a:gd name="T26" fmla="*/ 265 w 271"/>
                  <a:gd name="T27" fmla="*/ 105 h 248"/>
                  <a:gd name="T28" fmla="*/ 259 w 271"/>
                  <a:gd name="T29" fmla="*/ 115 h 248"/>
                  <a:gd name="T30" fmla="*/ 248 w 271"/>
                  <a:gd name="T31" fmla="*/ 143 h 248"/>
                  <a:gd name="T32" fmla="*/ 231 w 271"/>
                  <a:gd name="T33" fmla="*/ 176 h 248"/>
                  <a:gd name="T34" fmla="*/ 208 w 271"/>
                  <a:gd name="T35" fmla="*/ 209 h 248"/>
                  <a:gd name="T36" fmla="*/ 197 w 271"/>
                  <a:gd name="T37" fmla="*/ 220 h 248"/>
                  <a:gd name="T38" fmla="*/ 180 w 271"/>
                  <a:gd name="T39" fmla="*/ 225 h 248"/>
                  <a:gd name="T40" fmla="*/ 124 w 271"/>
                  <a:gd name="T41" fmla="*/ 236 h 248"/>
                  <a:gd name="T42" fmla="*/ 73 w 271"/>
                  <a:gd name="T43" fmla="*/ 220 h 248"/>
                  <a:gd name="T44" fmla="*/ 50 w 271"/>
                  <a:gd name="T45" fmla="*/ 126 h 248"/>
                  <a:gd name="T46" fmla="*/ 50 w 271"/>
                  <a:gd name="T47" fmla="*/ 115 h 248"/>
                  <a:gd name="T48" fmla="*/ 33 w 271"/>
                  <a:gd name="T49" fmla="*/ 77 h 248"/>
                  <a:gd name="T50" fmla="*/ 22 w 271"/>
                  <a:gd name="T51" fmla="*/ 39 h 248"/>
                  <a:gd name="T52" fmla="*/ 5 w 271"/>
                  <a:gd name="T53" fmla="*/ 0 h 248"/>
                  <a:gd name="T54" fmla="*/ 0 w 271"/>
                  <a:gd name="T55" fmla="*/ 0 h 248"/>
                  <a:gd name="T56" fmla="*/ 0 w 271"/>
                  <a:gd name="T57" fmla="*/ 0 h 2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1"/>
                  <a:gd name="T88" fmla="*/ 0 h 248"/>
                  <a:gd name="T89" fmla="*/ 271 w 271"/>
                  <a:gd name="T90" fmla="*/ 248 h 24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1" h="248">
                    <a:moveTo>
                      <a:pt x="0" y="0"/>
                    </a:moveTo>
                    <a:lnTo>
                      <a:pt x="39" y="121"/>
                    </a:lnTo>
                    <a:lnTo>
                      <a:pt x="62" y="220"/>
                    </a:lnTo>
                    <a:lnTo>
                      <a:pt x="62" y="225"/>
                    </a:lnTo>
                    <a:lnTo>
                      <a:pt x="107" y="242"/>
                    </a:lnTo>
                    <a:lnTo>
                      <a:pt x="157" y="247"/>
                    </a:lnTo>
                    <a:lnTo>
                      <a:pt x="186" y="236"/>
                    </a:lnTo>
                    <a:lnTo>
                      <a:pt x="208" y="220"/>
                    </a:lnTo>
                    <a:lnTo>
                      <a:pt x="208" y="242"/>
                    </a:lnTo>
                    <a:lnTo>
                      <a:pt x="270" y="121"/>
                    </a:lnTo>
                    <a:lnTo>
                      <a:pt x="270" y="94"/>
                    </a:lnTo>
                    <a:lnTo>
                      <a:pt x="265" y="105"/>
                    </a:lnTo>
                    <a:lnTo>
                      <a:pt x="259" y="115"/>
                    </a:lnTo>
                    <a:lnTo>
                      <a:pt x="248" y="143"/>
                    </a:lnTo>
                    <a:lnTo>
                      <a:pt x="231" y="176"/>
                    </a:lnTo>
                    <a:lnTo>
                      <a:pt x="208" y="209"/>
                    </a:lnTo>
                    <a:lnTo>
                      <a:pt x="197" y="220"/>
                    </a:lnTo>
                    <a:lnTo>
                      <a:pt x="180" y="225"/>
                    </a:lnTo>
                    <a:lnTo>
                      <a:pt x="124" y="236"/>
                    </a:lnTo>
                    <a:lnTo>
                      <a:pt x="73" y="220"/>
                    </a:lnTo>
                    <a:lnTo>
                      <a:pt x="50" y="126"/>
                    </a:lnTo>
                    <a:lnTo>
                      <a:pt x="50" y="115"/>
                    </a:lnTo>
                    <a:lnTo>
                      <a:pt x="33" y="77"/>
                    </a:lnTo>
                    <a:lnTo>
                      <a:pt x="22" y="39"/>
                    </a:lnTo>
                    <a:lnTo>
                      <a:pt x="5" y="0"/>
                    </a:lnTo>
                    <a:lnTo>
                      <a:pt x="0"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18" name="Freeform 19"/>
              <p:cNvSpPr>
                <a:spLocks/>
              </p:cNvSpPr>
              <p:nvPr/>
            </p:nvSpPr>
            <p:spPr bwMode="auto">
              <a:xfrm>
                <a:off x="2852" y="2556"/>
                <a:ext cx="266" cy="122"/>
              </a:xfrm>
              <a:custGeom>
                <a:avLst/>
                <a:gdLst>
                  <a:gd name="T0" fmla="*/ 90 w 266"/>
                  <a:gd name="T1" fmla="*/ 17 h 122"/>
                  <a:gd name="T2" fmla="*/ 0 w 266"/>
                  <a:gd name="T3" fmla="*/ 0 h 122"/>
                  <a:gd name="T4" fmla="*/ 28 w 266"/>
                  <a:gd name="T5" fmla="*/ 72 h 122"/>
                  <a:gd name="T6" fmla="*/ 45 w 266"/>
                  <a:gd name="T7" fmla="*/ 115 h 122"/>
                  <a:gd name="T8" fmla="*/ 152 w 266"/>
                  <a:gd name="T9" fmla="*/ 121 h 122"/>
                  <a:gd name="T10" fmla="*/ 260 w 266"/>
                  <a:gd name="T11" fmla="*/ 110 h 122"/>
                  <a:gd name="T12" fmla="*/ 265 w 266"/>
                  <a:gd name="T13" fmla="*/ 94 h 122"/>
                  <a:gd name="T14" fmla="*/ 265 w 266"/>
                  <a:gd name="T15" fmla="*/ 22 h 122"/>
                  <a:gd name="T16" fmla="*/ 169 w 266"/>
                  <a:gd name="T17" fmla="*/ 22 h 122"/>
                  <a:gd name="T18" fmla="*/ 141 w 266"/>
                  <a:gd name="T19" fmla="*/ 28 h 122"/>
                  <a:gd name="T20" fmla="*/ 113 w 266"/>
                  <a:gd name="T21" fmla="*/ 22 h 122"/>
                  <a:gd name="T22" fmla="*/ 90 w 266"/>
                  <a:gd name="T23" fmla="*/ 17 h 122"/>
                  <a:gd name="T24" fmla="*/ 90 w 266"/>
                  <a:gd name="T25" fmla="*/ 17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6"/>
                  <a:gd name="T40" fmla="*/ 0 h 122"/>
                  <a:gd name="T41" fmla="*/ 266 w 266"/>
                  <a:gd name="T42" fmla="*/ 122 h 1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6" h="122">
                    <a:moveTo>
                      <a:pt x="90" y="17"/>
                    </a:moveTo>
                    <a:lnTo>
                      <a:pt x="0" y="0"/>
                    </a:lnTo>
                    <a:lnTo>
                      <a:pt x="28" y="72"/>
                    </a:lnTo>
                    <a:lnTo>
                      <a:pt x="45" y="115"/>
                    </a:lnTo>
                    <a:lnTo>
                      <a:pt x="152" y="121"/>
                    </a:lnTo>
                    <a:lnTo>
                      <a:pt x="260" y="110"/>
                    </a:lnTo>
                    <a:lnTo>
                      <a:pt x="265" y="94"/>
                    </a:lnTo>
                    <a:lnTo>
                      <a:pt x="265" y="22"/>
                    </a:lnTo>
                    <a:lnTo>
                      <a:pt x="169" y="22"/>
                    </a:lnTo>
                    <a:lnTo>
                      <a:pt x="141" y="28"/>
                    </a:lnTo>
                    <a:lnTo>
                      <a:pt x="113" y="22"/>
                    </a:lnTo>
                    <a:lnTo>
                      <a:pt x="90" y="1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19" name="Freeform 20"/>
              <p:cNvSpPr>
                <a:spLocks/>
              </p:cNvSpPr>
              <p:nvPr/>
            </p:nvSpPr>
            <p:spPr bwMode="auto">
              <a:xfrm>
                <a:off x="2852" y="2469"/>
                <a:ext cx="266" cy="116"/>
              </a:xfrm>
              <a:custGeom>
                <a:avLst/>
                <a:gdLst>
                  <a:gd name="T0" fmla="*/ 265 w 266"/>
                  <a:gd name="T1" fmla="*/ 38 h 116"/>
                  <a:gd name="T2" fmla="*/ 265 w 266"/>
                  <a:gd name="T3" fmla="*/ 55 h 116"/>
                  <a:gd name="T4" fmla="*/ 248 w 266"/>
                  <a:gd name="T5" fmla="*/ 49 h 116"/>
                  <a:gd name="T6" fmla="*/ 243 w 266"/>
                  <a:gd name="T7" fmla="*/ 60 h 116"/>
                  <a:gd name="T8" fmla="*/ 226 w 266"/>
                  <a:gd name="T9" fmla="*/ 76 h 116"/>
                  <a:gd name="T10" fmla="*/ 186 w 266"/>
                  <a:gd name="T11" fmla="*/ 104 h 116"/>
                  <a:gd name="T12" fmla="*/ 135 w 266"/>
                  <a:gd name="T13" fmla="*/ 115 h 116"/>
                  <a:gd name="T14" fmla="*/ 102 w 266"/>
                  <a:gd name="T15" fmla="*/ 115 h 116"/>
                  <a:gd name="T16" fmla="*/ 85 w 266"/>
                  <a:gd name="T17" fmla="*/ 93 h 116"/>
                  <a:gd name="T18" fmla="*/ 79 w 266"/>
                  <a:gd name="T19" fmla="*/ 76 h 116"/>
                  <a:gd name="T20" fmla="*/ 79 w 266"/>
                  <a:gd name="T21" fmla="*/ 55 h 116"/>
                  <a:gd name="T22" fmla="*/ 57 w 266"/>
                  <a:gd name="T23" fmla="*/ 71 h 116"/>
                  <a:gd name="T24" fmla="*/ 28 w 266"/>
                  <a:gd name="T25" fmla="*/ 82 h 116"/>
                  <a:gd name="T26" fmla="*/ 0 w 266"/>
                  <a:gd name="T27" fmla="*/ 76 h 116"/>
                  <a:gd name="T28" fmla="*/ 28 w 266"/>
                  <a:gd name="T29" fmla="*/ 71 h 116"/>
                  <a:gd name="T30" fmla="*/ 119 w 266"/>
                  <a:gd name="T31" fmla="*/ 11 h 116"/>
                  <a:gd name="T32" fmla="*/ 102 w 266"/>
                  <a:gd name="T33" fmla="*/ 44 h 116"/>
                  <a:gd name="T34" fmla="*/ 96 w 266"/>
                  <a:gd name="T35" fmla="*/ 49 h 116"/>
                  <a:gd name="T36" fmla="*/ 90 w 266"/>
                  <a:gd name="T37" fmla="*/ 65 h 116"/>
                  <a:gd name="T38" fmla="*/ 90 w 266"/>
                  <a:gd name="T39" fmla="*/ 71 h 116"/>
                  <a:gd name="T40" fmla="*/ 102 w 266"/>
                  <a:gd name="T41" fmla="*/ 82 h 116"/>
                  <a:gd name="T42" fmla="*/ 113 w 266"/>
                  <a:gd name="T43" fmla="*/ 93 h 116"/>
                  <a:gd name="T44" fmla="*/ 124 w 266"/>
                  <a:gd name="T45" fmla="*/ 93 h 116"/>
                  <a:gd name="T46" fmla="*/ 181 w 266"/>
                  <a:gd name="T47" fmla="*/ 82 h 116"/>
                  <a:gd name="T48" fmla="*/ 226 w 266"/>
                  <a:gd name="T49" fmla="*/ 55 h 116"/>
                  <a:gd name="T50" fmla="*/ 231 w 266"/>
                  <a:gd name="T51" fmla="*/ 44 h 116"/>
                  <a:gd name="T52" fmla="*/ 237 w 266"/>
                  <a:gd name="T53" fmla="*/ 22 h 116"/>
                  <a:gd name="T54" fmla="*/ 231 w 266"/>
                  <a:gd name="T55" fmla="*/ 0 h 116"/>
                  <a:gd name="T56" fmla="*/ 248 w 266"/>
                  <a:gd name="T57" fmla="*/ 33 h 116"/>
                  <a:gd name="T58" fmla="*/ 265 w 266"/>
                  <a:gd name="T59" fmla="*/ 38 h 116"/>
                  <a:gd name="T60" fmla="*/ 265 w 266"/>
                  <a:gd name="T61" fmla="*/ 38 h 1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6"/>
                  <a:gd name="T94" fmla="*/ 0 h 116"/>
                  <a:gd name="T95" fmla="*/ 266 w 266"/>
                  <a:gd name="T96" fmla="*/ 116 h 1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6" h="116">
                    <a:moveTo>
                      <a:pt x="265" y="38"/>
                    </a:moveTo>
                    <a:lnTo>
                      <a:pt x="265" y="55"/>
                    </a:lnTo>
                    <a:lnTo>
                      <a:pt x="248" y="49"/>
                    </a:lnTo>
                    <a:lnTo>
                      <a:pt x="243" y="60"/>
                    </a:lnTo>
                    <a:lnTo>
                      <a:pt x="226" y="76"/>
                    </a:lnTo>
                    <a:lnTo>
                      <a:pt x="186" y="104"/>
                    </a:lnTo>
                    <a:lnTo>
                      <a:pt x="135" y="115"/>
                    </a:lnTo>
                    <a:lnTo>
                      <a:pt x="102" y="115"/>
                    </a:lnTo>
                    <a:lnTo>
                      <a:pt x="85" y="93"/>
                    </a:lnTo>
                    <a:lnTo>
                      <a:pt x="79" y="76"/>
                    </a:lnTo>
                    <a:lnTo>
                      <a:pt x="79" y="55"/>
                    </a:lnTo>
                    <a:lnTo>
                      <a:pt x="57" y="71"/>
                    </a:lnTo>
                    <a:lnTo>
                      <a:pt x="28" y="82"/>
                    </a:lnTo>
                    <a:lnTo>
                      <a:pt x="0" y="76"/>
                    </a:lnTo>
                    <a:lnTo>
                      <a:pt x="28" y="71"/>
                    </a:lnTo>
                    <a:lnTo>
                      <a:pt x="119" y="11"/>
                    </a:lnTo>
                    <a:lnTo>
                      <a:pt x="102" y="44"/>
                    </a:lnTo>
                    <a:lnTo>
                      <a:pt x="96" y="49"/>
                    </a:lnTo>
                    <a:lnTo>
                      <a:pt x="90" y="65"/>
                    </a:lnTo>
                    <a:lnTo>
                      <a:pt x="90" y="71"/>
                    </a:lnTo>
                    <a:lnTo>
                      <a:pt x="102" y="82"/>
                    </a:lnTo>
                    <a:lnTo>
                      <a:pt x="113" y="93"/>
                    </a:lnTo>
                    <a:lnTo>
                      <a:pt x="124" y="93"/>
                    </a:lnTo>
                    <a:lnTo>
                      <a:pt x="181" y="82"/>
                    </a:lnTo>
                    <a:lnTo>
                      <a:pt x="226" y="55"/>
                    </a:lnTo>
                    <a:lnTo>
                      <a:pt x="231" y="44"/>
                    </a:lnTo>
                    <a:lnTo>
                      <a:pt x="237" y="22"/>
                    </a:lnTo>
                    <a:lnTo>
                      <a:pt x="231" y="0"/>
                    </a:lnTo>
                    <a:lnTo>
                      <a:pt x="248" y="33"/>
                    </a:lnTo>
                    <a:lnTo>
                      <a:pt x="265" y="38"/>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20" name="Freeform 21"/>
              <p:cNvSpPr>
                <a:spLocks/>
              </p:cNvSpPr>
              <p:nvPr/>
            </p:nvSpPr>
            <p:spPr bwMode="auto">
              <a:xfrm>
                <a:off x="2897" y="2666"/>
                <a:ext cx="216" cy="17"/>
              </a:xfrm>
              <a:custGeom>
                <a:avLst/>
                <a:gdLst>
                  <a:gd name="T0" fmla="*/ 215 w 216"/>
                  <a:gd name="T1" fmla="*/ 0 h 17"/>
                  <a:gd name="T2" fmla="*/ 107 w 216"/>
                  <a:gd name="T3" fmla="*/ 11 h 17"/>
                  <a:gd name="T4" fmla="*/ 0 w 216"/>
                  <a:gd name="T5" fmla="*/ 5 h 17"/>
                  <a:gd name="T6" fmla="*/ 0 w 216"/>
                  <a:gd name="T7" fmla="*/ 16 h 17"/>
                  <a:gd name="T8" fmla="*/ 107 w 216"/>
                  <a:gd name="T9" fmla="*/ 16 h 17"/>
                  <a:gd name="T10" fmla="*/ 209 w 216"/>
                  <a:gd name="T11" fmla="*/ 5 h 17"/>
                  <a:gd name="T12" fmla="*/ 215 w 216"/>
                  <a:gd name="T13" fmla="*/ 0 h 17"/>
                  <a:gd name="T14" fmla="*/ 215 w 216"/>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7"/>
                  <a:gd name="T26" fmla="*/ 216 w 216"/>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7">
                    <a:moveTo>
                      <a:pt x="215" y="0"/>
                    </a:moveTo>
                    <a:lnTo>
                      <a:pt x="107" y="11"/>
                    </a:lnTo>
                    <a:lnTo>
                      <a:pt x="0" y="5"/>
                    </a:lnTo>
                    <a:lnTo>
                      <a:pt x="0" y="16"/>
                    </a:lnTo>
                    <a:lnTo>
                      <a:pt x="107" y="16"/>
                    </a:lnTo>
                    <a:lnTo>
                      <a:pt x="209" y="5"/>
                    </a:lnTo>
                    <a:lnTo>
                      <a:pt x="215"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21" name="Freeform 22"/>
              <p:cNvSpPr>
                <a:spLocks/>
              </p:cNvSpPr>
              <p:nvPr/>
            </p:nvSpPr>
            <p:spPr bwMode="auto">
              <a:xfrm>
                <a:off x="2897" y="2671"/>
                <a:ext cx="210" cy="122"/>
              </a:xfrm>
              <a:custGeom>
                <a:avLst/>
                <a:gdLst>
                  <a:gd name="T0" fmla="*/ 209 w 210"/>
                  <a:gd name="T1" fmla="*/ 0 h 122"/>
                  <a:gd name="T2" fmla="*/ 107 w 210"/>
                  <a:gd name="T3" fmla="*/ 11 h 122"/>
                  <a:gd name="T4" fmla="*/ 0 w 210"/>
                  <a:gd name="T5" fmla="*/ 11 h 122"/>
                  <a:gd name="T6" fmla="*/ 23 w 210"/>
                  <a:gd name="T7" fmla="*/ 105 h 122"/>
                  <a:gd name="T8" fmla="*/ 79 w 210"/>
                  <a:gd name="T9" fmla="*/ 121 h 122"/>
                  <a:gd name="T10" fmla="*/ 136 w 210"/>
                  <a:gd name="T11" fmla="*/ 110 h 122"/>
                  <a:gd name="T12" fmla="*/ 158 w 210"/>
                  <a:gd name="T13" fmla="*/ 94 h 122"/>
                  <a:gd name="T14" fmla="*/ 186 w 210"/>
                  <a:gd name="T15" fmla="*/ 44 h 122"/>
                  <a:gd name="T16" fmla="*/ 209 w 210"/>
                  <a:gd name="T17" fmla="*/ 0 h 122"/>
                  <a:gd name="T18" fmla="*/ 209 w 210"/>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
                  <a:gd name="T31" fmla="*/ 0 h 122"/>
                  <a:gd name="T32" fmla="*/ 210 w 210"/>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 h="122">
                    <a:moveTo>
                      <a:pt x="209" y="0"/>
                    </a:moveTo>
                    <a:lnTo>
                      <a:pt x="107" y="11"/>
                    </a:lnTo>
                    <a:lnTo>
                      <a:pt x="0" y="11"/>
                    </a:lnTo>
                    <a:lnTo>
                      <a:pt x="23" y="105"/>
                    </a:lnTo>
                    <a:lnTo>
                      <a:pt x="79" y="121"/>
                    </a:lnTo>
                    <a:lnTo>
                      <a:pt x="136" y="110"/>
                    </a:lnTo>
                    <a:lnTo>
                      <a:pt x="158" y="94"/>
                    </a:lnTo>
                    <a:lnTo>
                      <a:pt x="186" y="44"/>
                    </a:lnTo>
                    <a:lnTo>
                      <a:pt x="209"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22" name="Freeform 23"/>
              <p:cNvSpPr>
                <a:spLocks/>
              </p:cNvSpPr>
              <p:nvPr/>
            </p:nvSpPr>
            <p:spPr bwMode="auto">
              <a:xfrm>
                <a:off x="2818" y="2545"/>
                <a:ext cx="125" cy="29"/>
              </a:xfrm>
              <a:custGeom>
                <a:avLst/>
                <a:gdLst>
                  <a:gd name="T0" fmla="*/ 34 w 125"/>
                  <a:gd name="T1" fmla="*/ 0 h 29"/>
                  <a:gd name="T2" fmla="*/ 0 w 125"/>
                  <a:gd name="T3" fmla="*/ 11 h 29"/>
                  <a:gd name="T4" fmla="*/ 29 w 125"/>
                  <a:gd name="T5" fmla="*/ 11 h 29"/>
                  <a:gd name="T6" fmla="*/ 34 w 125"/>
                  <a:gd name="T7" fmla="*/ 11 h 29"/>
                  <a:gd name="T8" fmla="*/ 124 w 125"/>
                  <a:gd name="T9" fmla="*/ 28 h 29"/>
                  <a:gd name="T10" fmla="*/ 124 w 125"/>
                  <a:gd name="T11" fmla="*/ 17 h 29"/>
                  <a:gd name="T12" fmla="*/ 119 w 125"/>
                  <a:gd name="T13" fmla="*/ 17 h 29"/>
                  <a:gd name="T14" fmla="*/ 79 w 125"/>
                  <a:gd name="T15" fmla="*/ 6 h 29"/>
                  <a:gd name="T16" fmla="*/ 34 w 125"/>
                  <a:gd name="T17" fmla="*/ 0 h 29"/>
                  <a:gd name="T18" fmla="*/ 34 w 125"/>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
                  <a:gd name="T31" fmla="*/ 0 h 29"/>
                  <a:gd name="T32" fmla="*/ 125 w 125"/>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 h="29">
                    <a:moveTo>
                      <a:pt x="34" y="0"/>
                    </a:moveTo>
                    <a:lnTo>
                      <a:pt x="0" y="11"/>
                    </a:lnTo>
                    <a:lnTo>
                      <a:pt x="29" y="11"/>
                    </a:lnTo>
                    <a:lnTo>
                      <a:pt x="34" y="11"/>
                    </a:lnTo>
                    <a:lnTo>
                      <a:pt x="124" y="28"/>
                    </a:lnTo>
                    <a:lnTo>
                      <a:pt x="124" y="17"/>
                    </a:lnTo>
                    <a:lnTo>
                      <a:pt x="119" y="17"/>
                    </a:lnTo>
                    <a:lnTo>
                      <a:pt x="79" y="6"/>
                    </a:lnTo>
                    <a:lnTo>
                      <a:pt x="34"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23" name="Freeform 24"/>
              <p:cNvSpPr>
                <a:spLocks/>
              </p:cNvSpPr>
              <p:nvPr/>
            </p:nvSpPr>
            <p:spPr bwMode="auto">
              <a:xfrm>
                <a:off x="2818" y="2545"/>
                <a:ext cx="125" cy="29"/>
              </a:xfrm>
              <a:custGeom>
                <a:avLst/>
                <a:gdLst>
                  <a:gd name="T0" fmla="*/ 34 w 125"/>
                  <a:gd name="T1" fmla="*/ 0 h 29"/>
                  <a:gd name="T2" fmla="*/ 0 w 125"/>
                  <a:gd name="T3" fmla="*/ 11 h 29"/>
                  <a:gd name="T4" fmla="*/ 29 w 125"/>
                  <a:gd name="T5" fmla="*/ 11 h 29"/>
                  <a:gd name="T6" fmla="*/ 34 w 125"/>
                  <a:gd name="T7" fmla="*/ 11 h 29"/>
                  <a:gd name="T8" fmla="*/ 124 w 125"/>
                  <a:gd name="T9" fmla="*/ 28 h 29"/>
                  <a:gd name="T10" fmla="*/ 124 w 125"/>
                  <a:gd name="T11" fmla="*/ 17 h 29"/>
                  <a:gd name="T12" fmla="*/ 119 w 125"/>
                  <a:gd name="T13" fmla="*/ 17 h 29"/>
                  <a:gd name="T14" fmla="*/ 79 w 125"/>
                  <a:gd name="T15" fmla="*/ 6 h 29"/>
                  <a:gd name="T16" fmla="*/ 34 w 12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9"/>
                  <a:gd name="T29" fmla="*/ 125 w 12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9">
                    <a:moveTo>
                      <a:pt x="34" y="0"/>
                    </a:moveTo>
                    <a:lnTo>
                      <a:pt x="0" y="11"/>
                    </a:lnTo>
                    <a:lnTo>
                      <a:pt x="29" y="11"/>
                    </a:lnTo>
                    <a:lnTo>
                      <a:pt x="34" y="11"/>
                    </a:lnTo>
                    <a:lnTo>
                      <a:pt x="124" y="28"/>
                    </a:lnTo>
                    <a:lnTo>
                      <a:pt x="124" y="17"/>
                    </a:lnTo>
                    <a:lnTo>
                      <a:pt x="119" y="17"/>
                    </a:lnTo>
                    <a:lnTo>
                      <a:pt x="79" y="6"/>
                    </a:lnTo>
                    <a:lnTo>
                      <a:pt x="34"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24" name="Freeform 25"/>
              <p:cNvSpPr>
                <a:spLocks/>
              </p:cNvSpPr>
              <p:nvPr/>
            </p:nvSpPr>
            <p:spPr bwMode="auto">
              <a:xfrm>
                <a:off x="3021" y="2562"/>
                <a:ext cx="97" cy="17"/>
              </a:xfrm>
              <a:custGeom>
                <a:avLst/>
                <a:gdLst>
                  <a:gd name="T0" fmla="*/ 96 w 97"/>
                  <a:gd name="T1" fmla="*/ 0 h 17"/>
                  <a:gd name="T2" fmla="*/ 62 w 97"/>
                  <a:gd name="T3" fmla="*/ 0 h 17"/>
                  <a:gd name="T4" fmla="*/ 34 w 97"/>
                  <a:gd name="T5" fmla="*/ 0 h 17"/>
                  <a:gd name="T6" fmla="*/ 12 w 97"/>
                  <a:gd name="T7" fmla="*/ 11 h 17"/>
                  <a:gd name="T8" fmla="*/ 0 w 97"/>
                  <a:gd name="T9" fmla="*/ 16 h 17"/>
                  <a:gd name="T10" fmla="*/ 96 w 97"/>
                  <a:gd name="T11" fmla="*/ 16 h 17"/>
                  <a:gd name="T12" fmla="*/ 96 w 97"/>
                  <a:gd name="T13" fmla="*/ 0 h 17"/>
                  <a:gd name="T14" fmla="*/ 96 w 9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17"/>
                  <a:gd name="T26" fmla="*/ 97 w 9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17">
                    <a:moveTo>
                      <a:pt x="96" y="0"/>
                    </a:moveTo>
                    <a:lnTo>
                      <a:pt x="62" y="0"/>
                    </a:lnTo>
                    <a:lnTo>
                      <a:pt x="34" y="0"/>
                    </a:lnTo>
                    <a:lnTo>
                      <a:pt x="12" y="11"/>
                    </a:lnTo>
                    <a:lnTo>
                      <a:pt x="0" y="16"/>
                    </a:lnTo>
                    <a:lnTo>
                      <a:pt x="96" y="16"/>
                    </a:lnTo>
                    <a:lnTo>
                      <a:pt x="96"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25" name="Freeform 26"/>
              <p:cNvSpPr>
                <a:spLocks/>
              </p:cNvSpPr>
              <p:nvPr/>
            </p:nvSpPr>
            <p:spPr bwMode="auto">
              <a:xfrm>
                <a:off x="3055" y="2518"/>
                <a:ext cx="63" cy="45"/>
              </a:xfrm>
              <a:custGeom>
                <a:avLst/>
                <a:gdLst>
                  <a:gd name="T0" fmla="*/ 62 w 63"/>
                  <a:gd name="T1" fmla="*/ 6 h 45"/>
                  <a:gd name="T2" fmla="*/ 45 w 63"/>
                  <a:gd name="T3" fmla="*/ 0 h 45"/>
                  <a:gd name="T4" fmla="*/ 34 w 63"/>
                  <a:gd name="T5" fmla="*/ 16 h 45"/>
                  <a:gd name="T6" fmla="*/ 17 w 63"/>
                  <a:gd name="T7" fmla="*/ 33 h 45"/>
                  <a:gd name="T8" fmla="*/ 0 w 63"/>
                  <a:gd name="T9" fmla="*/ 44 h 45"/>
                  <a:gd name="T10" fmla="*/ 0 w 63"/>
                  <a:gd name="T11" fmla="*/ 44 h 45"/>
                  <a:gd name="T12" fmla="*/ 0 w 63"/>
                  <a:gd name="T13" fmla="*/ 44 h 45"/>
                  <a:gd name="T14" fmla="*/ 28 w 63"/>
                  <a:gd name="T15" fmla="*/ 44 h 45"/>
                  <a:gd name="T16" fmla="*/ 62 w 63"/>
                  <a:gd name="T17" fmla="*/ 44 h 45"/>
                  <a:gd name="T18" fmla="*/ 62 w 63"/>
                  <a:gd name="T19" fmla="*/ 6 h 45"/>
                  <a:gd name="T20" fmla="*/ 62 w 63"/>
                  <a:gd name="T21" fmla="*/ 6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45"/>
                  <a:gd name="T35" fmla="*/ 63 w 63"/>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45">
                    <a:moveTo>
                      <a:pt x="62" y="6"/>
                    </a:moveTo>
                    <a:lnTo>
                      <a:pt x="45" y="0"/>
                    </a:lnTo>
                    <a:lnTo>
                      <a:pt x="34" y="16"/>
                    </a:lnTo>
                    <a:lnTo>
                      <a:pt x="17" y="33"/>
                    </a:lnTo>
                    <a:lnTo>
                      <a:pt x="0" y="44"/>
                    </a:lnTo>
                    <a:lnTo>
                      <a:pt x="28" y="44"/>
                    </a:lnTo>
                    <a:lnTo>
                      <a:pt x="62" y="44"/>
                    </a:lnTo>
                    <a:lnTo>
                      <a:pt x="62" y="6"/>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26" name="Freeform 27"/>
              <p:cNvSpPr>
                <a:spLocks/>
              </p:cNvSpPr>
              <p:nvPr/>
            </p:nvSpPr>
            <p:spPr bwMode="auto">
              <a:xfrm>
                <a:off x="2880" y="2524"/>
                <a:ext cx="58" cy="39"/>
              </a:xfrm>
              <a:custGeom>
                <a:avLst/>
                <a:gdLst>
                  <a:gd name="T0" fmla="*/ 57 w 58"/>
                  <a:gd name="T1" fmla="*/ 38 h 39"/>
                  <a:gd name="T2" fmla="*/ 51 w 58"/>
                  <a:gd name="T3" fmla="*/ 21 h 39"/>
                  <a:gd name="T4" fmla="*/ 51 w 58"/>
                  <a:gd name="T5" fmla="*/ 0 h 39"/>
                  <a:gd name="T6" fmla="*/ 29 w 58"/>
                  <a:gd name="T7" fmla="*/ 16 h 39"/>
                  <a:gd name="T8" fmla="*/ 0 w 58"/>
                  <a:gd name="T9" fmla="*/ 27 h 39"/>
                  <a:gd name="T10" fmla="*/ 57 w 58"/>
                  <a:gd name="T11" fmla="*/ 38 h 39"/>
                  <a:gd name="T12" fmla="*/ 57 w 58"/>
                  <a:gd name="T13" fmla="*/ 38 h 39"/>
                  <a:gd name="T14" fmla="*/ 0 60000 65536"/>
                  <a:gd name="T15" fmla="*/ 0 60000 65536"/>
                  <a:gd name="T16" fmla="*/ 0 60000 65536"/>
                  <a:gd name="T17" fmla="*/ 0 60000 65536"/>
                  <a:gd name="T18" fmla="*/ 0 60000 65536"/>
                  <a:gd name="T19" fmla="*/ 0 60000 65536"/>
                  <a:gd name="T20" fmla="*/ 0 60000 65536"/>
                  <a:gd name="T21" fmla="*/ 0 w 58"/>
                  <a:gd name="T22" fmla="*/ 0 h 39"/>
                  <a:gd name="T23" fmla="*/ 58 w 5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9">
                    <a:moveTo>
                      <a:pt x="57" y="38"/>
                    </a:moveTo>
                    <a:lnTo>
                      <a:pt x="51" y="21"/>
                    </a:lnTo>
                    <a:lnTo>
                      <a:pt x="51" y="0"/>
                    </a:lnTo>
                    <a:lnTo>
                      <a:pt x="29" y="16"/>
                    </a:lnTo>
                    <a:lnTo>
                      <a:pt x="0" y="27"/>
                    </a:lnTo>
                    <a:lnTo>
                      <a:pt x="57" y="38"/>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27" name="Freeform 28"/>
              <p:cNvSpPr>
                <a:spLocks/>
              </p:cNvSpPr>
              <p:nvPr/>
            </p:nvSpPr>
            <p:spPr bwMode="auto">
              <a:xfrm>
                <a:off x="2621" y="2935"/>
                <a:ext cx="255" cy="494"/>
              </a:xfrm>
              <a:custGeom>
                <a:avLst/>
                <a:gdLst>
                  <a:gd name="T0" fmla="*/ 6 w 255"/>
                  <a:gd name="T1" fmla="*/ 493 h 494"/>
                  <a:gd name="T2" fmla="*/ 11 w 255"/>
                  <a:gd name="T3" fmla="*/ 487 h 494"/>
                  <a:gd name="T4" fmla="*/ 6 w 255"/>
                  <a:gd name="T5" fmla="*/ 438 h 494"/>
                  <a:gd name="T6" fmla="*/ 96 w 255"/>
                  <a:gd name="T7" fmla="*/ 350 h 494"/>
                  <a:gd name="T8" fmla="*/ 90 w 255"/>
                  <a:gd name="T9" fmla="*/ 307 h 494"/>
                  <a:gd name="T10" fmla="*/ 85 w 255"/>
                  <a:gd name="T11" fmla="*/ 263 h 494"/>
                  <a:gd name="T12" fmla="*/ 73 w 255"/>
                  <a:gd name="T13" fmla="*/ 224 h 494"/>
                  <a:gd name="T14" fmla="*/ 68 w 255"/>
                  <a:gd name="T15" fmla="*/ 180 h 494"/>
                  <a:gd name="T16" fmla="*/ 51 w 255"/>
                  <a:gd name="T17" fmla="*/ 142 h 494"/>
                  <a:gd name="T18" fmla="*/ 118 w 255"/>
                  <a:gd name="T19" fmla="*/ 115 h 494"/>
                  <a:gd name="T20" fmla="*/ 107 w 255"/>
                  <a:gd name="T21" fmla="*/ 93 h 494"/>
                  <a:gd name="T22" fmla="*/ 192 w 255"/>
                  <a:gd name="T23" fmla="*/ 60 h 494"/>
                  <a:gd name="T24" fmla="*/ 180 w 255"/>
                  <a:gd name="T25" fmla="*/ 11 h 494"/>
                  <a:gd name="T26" fmla="*/ 254 w 255"/>
                  <a:gd name="T27" fmla="*/ 22 h 494"/>
                  <a:gd name="T28" fmla="*/ 248 w 255"/>
                  <a:gd name="T29" fmla="*/ 16 h 494"/>
                  <a:gd name="T30" fmla="*/ 164 w 255"/>
                  <a:gd name="T31" fmla="*/ 0 h 494"/>
                  <a:gd name="T32" fmla="*/ 175 w 255"/>
                  <a:gd name="T33" fmla="*/ 60 h 494"/>
                  <a:gd name="T34" fmla="*/ 96 w 255"/>
                  <a:gd name="T35" fmla="*/ 87 h 494"/>
                  <a:gd name="T36" fmla="*/ 102 w 255"/>
                  <a:gd name="T37" fmla="*/ 115 h 494"/>
                  <a:gd name="T38" fmla="*/ 45 w 255"/>
                  <a:gd name="T39" fmla="*/ 137 h 494"/>
                  <a:gd name="T40" fmla="*/ 68 w 255"/>
                  <a:gd name="T41" fmla="*/ 230 h 494"/>
                  <a:gd name="T42" fmla="*/ 73 w 255"/>
                  <a:gd name="T43" fmla="*/ 285 h 494"/>
                  <a:gd name="T44" fmla="*/ 73 w 255"/>
                  <a:gd name="T45" fmla="*/ 345 h 494"/>
                  <a:gd name="T46" fmla="*/ 34 w 255"/>
                  <a:gd name="T47" fmla="*/ 394 h 494"/>
                  <a:gd name="T48" fmla="*/ 0 w 255"/>
                  <a:gd name="T49" fmla="*/ 433 h 494"/>
                  <a:gd name="T50" fmla="*/ 6 w 255"/>
                  <a:gd name="T51" fmla="*/ 493 h 494"/>
                  <a:gd name="T52" fmla="*/ 6 w 255"/>
                  <a:gd name="T53" fmla="*/ 493 h 4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5"/>
                  <a:gd name="T82" fmla="*/ 0 h 494"/>
                  <a:gd name="T83" fmla="*/ 255 w 255"/>
                  <a:gd name="T84" fmla="*/ 494 h 4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5" h="494">
                    <a:moveTo>
                      <a:pt x="6" y="493"/>
                    </a:moveTo>
                    <a:lnTo>
                      <a:pt x="11" y="487"/>
                    </a:lnTo>
                    <a:lnTo>
                      <a:pt x="6" y="438"/>
                    </a:lnTo>
                    <a:lnTo>
                      <a:pt x="96" y="350"/>
                    </a:lnTo>
                    <a:lnTo>
                      <a:pt x="90" y="307"/>
                    </a:lnTo>
                    <a:lnTo>
                      <a:pt x="85" y="263"/>
                    </a:lnTo>
                    <a:lnTo>
                      <a:pt x="73" y="224"/>
                    </a:lnTo>
                    <a:lnTo>
                      <a:pt x="68" y="180"/>
                    </a:lnTo>
                    <a:lnTo>
                      <a:pt x="51" y="142"/>
                    </a:lnTo>
                    <a:lnTo>
                      <a:pt x="118" y="115"/>
                    </a:lnTo>
                    <a:lnTo>
                      <a:pt x="107" y="93"/>
                    </a:lnTo>
                    <a:lnTo>
                      <a:pt x="192" y="60"/>
                    </a:lnTo>
                    <a:lnTo>
                      <a:pt x="180" y="11"/>
                    </a:lnTo>
                    <a:lnTo>
                      <a:pt x="254" y="22"/>
                    </a:lnTo>
                    <a:lnTo>
                      <a:pt x="248" y="16"/>
                    </a:lnTo>
                    <a:lnTo>
                      <a:pt x="164" y="0"/>
                    </a:lnTo>
                    <a:lnTo>
                      <a:pt x="175" y="60"/>
                    </a:lnTo>
                    <a:lnTo>
                      <a:pt x="96" y="87"/>
                    </a:lnTo>
                    <a:lnTo>
                      <a:pt x="102" y="115"/>
                    </a:lnTo>
                    <a:lnTo>
                      <a:pt x="45" y="137"/>
                    </a:lnTo>
                    <a:lnTo>
                      <a:pt x="68" y="230"/>
                    </a:lnTo>
                    <a:lnTo>
                      <a:pt x="73" y="285"/>
                    </a:lnTo>
                    <a:lnTo>
                      <a:pt x="73" y="345"/>
                    </a:lnTo>
                    <a:lnTo>
                      <a:pt x="34" y="394"/>
                    </a:lnTo>
                    <a:lnTo>
                      <a:pt x="0" y="433"/>
                    </a:lnTo>
                    <a:lnTo>
                      <a:pt x="6" y="493"/>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28" name="Freeform 29"/>
              <p:cNvSpPr>
                <a:spLocks/>
              </p:cNvSpPr>
              <p:nvPr/>
            </p:nvSpPr>
            <p:spPr bwMode="auto">
              <a:xfrm>
                <a:off x="2627" y="2946"/>
                <a:ext cx="384" cy="477"/>
              </a:xfrm>
              <a:custGeom>
                <a:avLst/>
                <a:gdLst>
                  <a:gd name="T0" fmla="*/ 248 w 384"/>
                  <a:gd name="T1" fmla="*/ 11 h 477"/>
                  <a:gd name="T2" fmla="*/ 174 w 384"/>
                  <a:gd name="T3" fmla="*/ 0 h 477"/>
                  <a:gd name="T4" fmla="*/ 186 w 384"/>
                  <a:gd name="T5" fmla="*/ 49 h 477"/>
                  <a:gd name="T6" fmla="*/ 101 w 384"/>
                  <a:gd name="T7" fmla="*/ 82 h 477"/>
                  <a:gd name="T8" fmla="*/ 112 w 384"/>
                  <a:gd name="T9" fmla="*/ 104 h 477"/>
                  <a:gd name="T10" fmla="*/ 45 w 384"/>
                  <a:gd name="T11" fmla="*/ 131 h 477"/>
                  <a:gd name="T12" fmla="*/ 62 w 384"/>
                  <a:gd name="T13" fmla="*/ 180 h 477"/>
                  <a:gd name="T14" fmla="*/ 73 w 384"/>
                  <a:gd name="T15" fmla="*/ 235 h 477"/>
                  <a:gd name="T16" fmla="*/ 84 w 384"/>
                  <a:gd name="T17" fmla="*/ 296 h 477"/>
                  <a:gd name="T18" fmla="*/ 90 w 384"/>
                  <a:gd name="T19" fmla="*/ 339 h 477"/>
                  <a:gd name="T20" fmla="*/ 0 w 384"/>
                  <a:gd name="T21" fmla="*/ 427 h 477"/>
                  <a:gd name="T22" fmla="*/ 5 w 384"/>
                  <a:gd name="T23" fmla="*/ 476 h 477"/>
                  <a:gd name="T24" fmla="*/ 45 w 384"/>
                  <a:gd name="T25" fmla="*/ 465 h 477"/>
                  <a:gd name="T26" fmla="*/ 118 w 384"/>
                  <a:gd name="T27" fmla="*/ 444 h 477"/>
                  <a:gd name="T28" fmla="*/ 163 w 384"/>
                  <a:gd name="T29" fmla="*/ 433 h 477"/>
                  <a:gd name="T30" fmla="*/ 186 w 384"/>
                  <a:gd name="T31" fmla="*/ 422 h 477"/>
                  <a:gd name="T32" fmla="*/ 180 w 384"/>
                  <a:gd name="T33" fmla="*/ 378 h 477"/>
                  <a:gd name="T34" fmla="*/ 158 w 384"/>
                  <a:gd name="T35" fmla="*/ 350 h 477"/>
                  <a:gd name="T36" fmla="*/ 135 w 384"/>
                  <a:gd name="T37" fmla="*/ 334 h 477"/>
                  <a:gd name="T38" fmla="*/ 112 w 384"/>
                  <a:gd name="T39" fmla="*/ 317 h 477"/>
                  <a:gd name="T40" fmla="*/ 118 w 384"/>
                  <a:gd name="T41" fmla="*/ 317 h 477"/>
                  <a:gd name="T42" fmla="*/ 163 w 384"/>
                  <a:gd name="T43" fmla="*/ 345 h 477"/>
                  <a:gd name="T44" fmla="*/ 191 w 384"/>
                  <a:gd name="T45" fmla="*/ 389 h 477"/>
                  <a:gd name="T46" fmla="*/ 197 w 384"/>
                  <a:gd name="T47" fmla="*/ 389 h 477"/>
                  <a:gd name="T48" fmla="*/ 197 w 384"/>
                  <a:gd name="T49" fmla="*/ 372 h 477"/>
                  <a:gd name="T50" fmla="*/ 180 w 384"/>
                  <a:gd name="T51" fmla="*/ 279 h 477"/>
                  <a:gd name="T52" fmla="*/ 141 w 384"/>
                  <a:gd name="T53" fmla="*/ 191 h 477"/>
                  <a:gd name="T54" fmla="*/ 152 w 384"/>
                  <a:gd name="T55" fmla="*/ 197 h 477"/>
                  <a:gd name="T56" fmla="*/ 180 w 384"/>
                  <a:gd name="T57" fmla="*/ 252 h 477"/>
                  <a:gd name="T58" fmla="*/ 203 w 384"/>
                  <a:gd name="T59" fmla="*/ 312 h 477"/>
                  <a:gd name="T60" fmla="*/ 208 w 384"/>
                  <a:gd name="T61" fmla="*/ 367 h 477"/>
                  <a:gd name="T62" fmla="*/ 220 w 384"/>
                  <a:gd name="T63" fmla="*/ 356 h 477"/>
                  <a:gd name="T64" fmla="*/ 242 w 384"/>
                  <a:gd name="T65" fmla="*/ 312 h 477"/>
                  <a:gd name="T66" fmla="*/ 265 w 384"/>
                  <a:gd name="T67" fmla="*/ 274 h 477"/>
                  <a:gd name="T68" fmla="*/ 270 w 384"/>
                  <a:gd name="T69" fmla="*/ 279 h 477"/>
                  <a:gd name="T70" fmla="*/ 236 w 384"/>
                  <a:gd name="T71" fmla="*/ 317 h 477"/>
                  <a:gd name="T72" fmla="*/ 220 w 384"/>
                  <a:gd name="T73" fmla="*/ 367 h 477"/>
                  <a:gd name="T74" fmla="*/ 220 w 384"/>
                  <a:gd name="T75" fmla="*/ 394 h 477"/>
                  <a:gd name="T76" fmla="*/ 220 w 384"/>
                  <a:gd name="T77" fmla="*/ 416 h 477"/>
                  <a:gd name="T78" fmla="*/ 236 w 384"/>
                  <a:gd name="T79" fmla="*/ 422 h 477"/>
                  <a:gd name="T80" fmla="*/ 248 w 384"/>
                  <a:gd name="T81" fmla="*/ 427 h 477"/>
                  <a:gd name="T82" fmla="*/ 270 w 384"/>
                  <a:gd name="T83" fmla="*/ 438 h 477"/>
                  <a:gd name="T84" fmla="*/ 293 w 384"/>
                  <a:gd name="T85" fmla="*/ 460 h 477"/>
                  <a:gd name="T86" fmla="*/ 321 w 384"/>
                  <a:gd name="T87" fmla="*/ 444 h 477"/>
                  <a:gd name="T88" fmla="*/ 338 w 384"/>
                  <a:gd name="T89" fmla="*/ 378 h 477"/>
                  <a:gd name="T90" fmla="*/ 355 w 384"/>
                  <a:gd name="T91" fmla="*/ 317 h 477"/>
                  <a:gd name="T92" fmla="*/ 366 w 384"/>
                  <a:gd name="T93" fmla="*/ 230 h 477"/>
                  <a:gd name="T94" fmla="*/ 377 w 384"/>
                  <a:gd name="T95" fmla="*/ 153 h 477"/>
                  <a:gd name="T96" fmla="*/ 383 w 384"/>
                  <a:gd name="T97" fmla="*/ 142 h 477"/>
                  <a:gd name="T98" fmla="*/ 360 w 384"/>
                  <a:gd name="T99" fmla="*/ 126 h 477"/>
                  <a:gd name="T100" fmla="*/ 338 w 384"/>
                  <a:gd name="T101" fmla="*/ 109 h 477"/>
                  <a:gd name="T102" fmla="*/ 327 w 384"/>
                  <a:gd name="T103" fmla="*/ 137 h 477"/>
                  <a:gd name="T104" fmla="*/ 310 w 384"/>
                  <a:gd name="T105" fmla="*/ 158 h 477"/>
                  <a:gd name="T106" fmla="*/ 304 w 384"/>
                  <a:gd name="T107" fmla="*/ 131 h 477"/>
                  <a:gd name="T108" fmla="*/ 282 w 384"/>
                  <a:gd name="T109" fmla="*/ 71 h 477"/>
                  <a:gd name="T110" fmla="*/ 248 w 384"/>
                  <a:gd name="T111" fmla="*/ 11 h 477"/>
                  <a:gd name="T112" fmla="*/ 248 w 384"/>
                  <a:gd name="T113" fmla="*/ 11 h 4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4"/>
                  <a:gd name="T172" fmla="*/ 0 h 477"/>
                  <a:gd name="T173" fmla="*/ 384 w 384"/>
                  <a:gd name="T174" fmla="*/ 477 h 47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4" h="477">
                    <a:moveTo>
                      <a:pt x="248" y="11"/>
                    </a:moveTo>
                    <a:lnTo>
                      <a:pt x="174" y="0"/>
                    </a:lnTo>
                    <a:lnTo>
                      <a:pt x="186" y="49"/>
                    </a:lnTo>
                    <a:lnTo>
                      <a:pt x="101" y="82"/>
                    </a:lnTo>
                    <a:lnTo>
                      <a:pt x="112" y="104"/>
                    </a:lnTo>
                    <a:lnTo>
                      <a:pt x="45" y="131"/>
                    </a:lnTo>
                    <a:lnTo>
                      <a:pt x="62" y="180"/>
                    </a:lnTo>
                    <a:lnTo>
                      <a:pt x="73" y="235"/>
                    </a:lnTo>
                    <a:lnTo>
                      <a:pt x="84" y="296"/>
                    </a:lnTo>
                    <a:lnTo>
                      <a:pt x="90" y="339"/>
                    </a:lnTo>
                    <a:lnTo>
                      <a:pt x="0" y="427"/>
                    </a:lnTo>
                    <a:lnTo>
                      <a:pt x="5" y="476"/>
                    </a:lnTo>
                    <a:lnTo>
                      <a:pt x="45" y="465"/>
                    </a:lnTo>
                    <a:lnTo>
                      <a:pt x="118" y="444"/>
                    </a:lnTo>
                    <a:lnTo>
                      <a:pt x="163" y="433"/>
                    </a:lnTo>
                    <a:lnTo>
                      <a:pt x="186" y="422"/>
                    </a:lnTo>
                    <a:lnTo>
                      <a:pt x="180" y="378"/>
                    </a:lnTo>
                    <a:lnTo>
                      <a:pt x="158" y="350"/>
                    </a:lnTo>
                    <a:lnTo>
                      <a:pt x="135" y="334"/>
                    </a:lnTo>
                    <a:lnTo>
                      <a:pt x="112" y="317"/>
                    </a:lnTo>
                    <a:lnTo>
                      <a:pt x="118" y="317"/>
                    </a:lnTo>
                    <a:lnTo>
                      <a:pt x="163" y="345"/>
                    </a:lnTo>
                    <a:lnTo>
                      <a:pt x="191" y="389"/>
                    </a:lnTo>
                    <a:lnTo>
                      <a:pt x="197" y="389"/>
                    </a:lnTo>
                    <a:lnTo>
                      <a:pt x="197" y="372"/>
                    </a:lnTo>
                    <a:lnTo>
                      <a:pt x="180" y="279"/>
                    </a:lnTo>
                    <a:lnTo>
                      <a:pt x="141" y="191"/>
                    </a:lnTo>
                    <a:lnTo>
                      <a:pt x="152" y="197"/>
                    </a:lnTo>
                    <a:lnTo>
                      <a:pt x="180" y="252"/>
                    </a:lnTo>
                    <a:lnTo>
                      <a:pt x="203" y="312"/>
                    </a:lnTo>
                    <a:lnTo>
                      <a:pt x="208" y="367"/>
                    </a:lnTo>
                    <a:lnTo>
                      <a:pt x="220" y="356"/>
                    </a:lnTo>
                    <a:lnTo>
                      <a:pt x="242" y="312"/>
                    </a:lnTo>
                    <a:lnTo>
                      <a:pt x="265" y="274"/>
                    </a:lnTo>
                    <a:lnTo>
                      <a:pt x="270" y="279"/>
                    </a:lnTo>
                    <a:lnTo>
                      <a:pt x="236" y="317"/>
                    </a:lnTo>
                    <a:lnTo>
                      <a:pt x="220" y="367"/>
                    </a:lnTo>
                    <a:lnTo>
                      <a:pt x="220" y="394"/>
                    </a:lnTo>
                    <a:lnTo>
                      <a:pt x="220" y="416"/>
                    </a:lnTo>
                    <a:lnTo>
                      <a:pt x="236" y="422"/>
                    </a:lnTo>
                    <a:lnTo>
                      <a:pt x="248" y="427"/>
                    </a:lnTo>
                    <a:lnTo>
                      <a:pt x="270" y="438"/>
                    </a:lnTo>
                    <a:lnTo>
                      <a:pt x="293" y="460"/>
                    </a:lnTo>
                    <a:lnTo>
                      <a:pt x="321" y="444"/>
                    </a:lnTo>
                    <a:lnTo>
                      <a:pt x="338" y="378"/>
                    </a:lnTo>
                    <a:lnTo>
                      <a:pt x="355" y="317"/>
                    </a:lnTo>
                    <a:lnTo>
                      <a:pt x="366" y="230"/>
                    </a:lnTo>
                    <a:lnTo>
                      <a:pt x="377" y="153"/>
                    </a:lnTo>
                    <a:lnTo>
                      <a:pt x="383" y="142"/>
                    </a:lnTo>
                    <a:lnTo>
                      <a:pt x="360" y="126"/>
                    </a:lnTo>
                    <a:lnTo>
                      <a:pt x="338" y="109"/>
                    </a:lnTo>
                    <a:lnTo>
                      <a:pt x="327" y="137"/>
                    </a:lnTo>
                    <a:lnTo>
                      <a:pt x="310" y="158"/>
                    </a:lnTo>
                    <a:lnTo>
                      <a:pt x="304" y="131"/>
                    </a:lnTo>
                    <a:lnTo>
                      <a:pt x="282" y="71"/>
                    </a:lnTo>
                    <a:lnTo>
                      <a:pt x="248" y="11"/>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29" name="Freeform 30"/>
              <p:cNvSpPr>
                <a:spLocks/>
              </p:cNvSpPr>
              <p:nvPr/>
            </p:nvSpPr>
            <p:spPr bwMode="auto">
              <a:xfrm>
                <a:off x="2576" y="3362"/>
                <a:ext cx="396" cy="308"/>
              </a:xfrm>
              <a:custGeom>
                <a:avLst/>
                <a:gdLst>
                  <a:gd name="T0" fmla="*/ 366 w 396"/>
                  <a:gd name="T1" fmla="*/ 132 h 308"/>
                  <a:gd name="T2" fmla="*/ 299 w 396"/>
                  <a:gd name="T3" fmla="*/ 148 h 308"/>
                  <a:gd name="T4" fmla="*/ 310 w 396"/>
                  <a:gd name="T5" fmla="*/ 99 h 308"/>
                  <a:gd name="T6" fmla="*/ 299 w 396"/>
                  <a:gd name="T7" fmla="*/ 82 h 308"/>
                  <a:gd name="T8" fmla="*/ 287 w 396"/>
                  <a:gd name="T9" fmla="*/ 197 h 308"/>
                  <a:gd name="T10" fmla="*/ 321 w 396"/>
                  <a:gd name="T11" fmla="*/ 285 h 308"/>
                  <a:gd name="T12" fmla="*/ 259 w 396"/>
                  <a:gd name="T13" fmla="*/ 285 h 308"/>
                  <a:gd name="T14" fmla="*/ 192 w 396"/>
                  <a:gd name="T15" fmla="*/ 252 h 308"/>
                  <a:gd name="T16" fmla="*/ 135 w 396"/>
                  <a:gd name="T17" fmla="*/ 258 h 308"/>
                  <a:gd name="T18" fmla="*/ 68 w 396"/>
                  <a:gd name="T19" fmla="*/ 258 h 308"/>
                  <a:gd name="T20" fmla="*/ 62 w 396"/>
                  <a:gd name="T21" fmla="*/ 214 h 308"/>
                  <a:gd name="T22" fmla="*/ 34 w 396"/>
                  <a:gd name="T23" fmla="*/ 181 h 308"/>
                  <a:gd name="T24" fmla="*/ 23 w 396"/>
                  <a:gd name="T25" fmla="*/ 143 h 308"/>
                  <a:gd name="T26" fmla="*/ 28 w 396"/>
                  <a:gd name="T27" fmla="*/ 115 h 308"/>
                  <a:gd name="T28" fmla="*/ 96 w 396"/>
                  <a:gd name="T29" fmla="*/ 55 h 308"/>
                  <a:gd name="T30" fmla="*/ 214 w 396"/>
                  <a:gd name="T31" fmla="*/ 22 h 308"/>
                  <a:gd name="T32" fmla="*/ 259 w 396"/>
                  <a:gd name="T33" fmla="*/ 11 h 308"/>
                  <a:gd name="T34" fmla="*/ 299 w 396"/>
                  <a:gd name="T35" fmla="*/ 17 h 308"/>
                  <a:gd name="T36" fmla="*/ 299 w 396"/>
                  <a:gd name="T37" fmla="*/ 82 h 308"/>
                  <a:gd name="T38" fmla="*/ 321 w 396"/>
                  <a:gd name="T39" fmla="*/ 71 h 308"/>
                  <a:gd name="T40" fmla="*/ 395 w 396"/>
                  <a:gd name="T41" fmla="*/ 11 h 308"/>
                  <a:gd name="T42" fmla="*/ 344 w 396"/>
                  <a:gd name="T43" fmla="*/ 44 h 308"/>
                  <a:gd name="T44" fmla="*/ 316 w 396"/>
                  <a:gd name="T45" fmla="*/ 17 h 308"/>
                  <a:gd name="T46" fmla="*/ 271 w 396"/>
                  <a:gd name="T47" fmla="*/ 0 h 308"/>
                  <a:gd name="T48" fmla="*/ 209 w 396"/>
                  <a:gd name="T49" fmla="*/ 11 h 308"/>
                  <a:gd name="T50" fmla="*/ 152 w 396"/>
                  <a:gd name="T51" fmla="*/ 28 h 308"/>
                  <a:gd name="T52" fmla="*/ 56 w 396"/>
                  <a:gd name="T53" fmla="*/ 60 h 308"/>
                  <a:gd name="T54" fmla="*/ 11 w 396"/>
                  <a:gd name="T55" fmla="*/ 110 h 308"/>
                  <a:gd name="T56" fmla="*/ 0 w 396"/>
                  <a:gd name="T57" fmla="*/ 126 h 308"/>
                  <a:gd name="T58" fmla="*/ 11 w 396"/>
                  <a:gd name="T59" fmla="*/ 154 h 308"/>
                  <a:gd name="T60" fmla="*/ 28 w 396"/>
                  <a:gd name="T61" fmla="*/ 181 h 308"/>
                  <a:gd name="T62" fmla="*/ 34 w 396"/>
                  <a:gd name="T63" fmla="*/ 208 h 308"/>
                  <a:gd name="T64" fmla="*/ 51 w 396"/>
                  <a:gd name="T65" fmla="*/ 274 h 308"/>
                  <a:gd name="T66" fmla="*/ 90 w 396"/>
                  <a:gd name="T67" fmla="*/ 280 h 308"/>
                  <a:gd name="T68" fmla="*/ 192 w 396"/>
                  <a:gd name="T69" fmla="*/ 274 h 308"/>
                  <a:gd name="T70" fmla="*/ 259 w 396"/>
                  <a:gd name="T71" fmla="*/ 302 h 308"/>
                  <a:gd name="T72" fmla="*/ 333 w 396"/>
                  <a:gd name="T73" fmla="*/ 302 h 308"/>
                  <a:gd name="T74" fmla="*/ 355 w 396"/>
                  <a:gd name="T75" fmla="*/ 214 h 308"/>
                  <a:gd name="T76" fmla="*/ 366 w 396"/>
                  <a:gd name="T77" fmla="*/ 143 h 3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6"/>
                  <a:gd name="T118" fmla="*/ 0 h 308"/>
                  <a:gd name="T119" fmla="*/ 396 w 396"/>
                  <a:gd name="T120" fmla="*/ 308 h 3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6" h="308">
                    <a:moveTo>
                      <a:pt x="366" y="143"/>
                    </a:moveTo>
                    <a:lnTo>
                      <a:pt x="366" y="132"/>
                    </a:lnTo>
                    <a:lnTo>
                      <a:pt x="299" y="170"/>
                    </a:lnTo>
                    <a:lnTo>
                      <a:pt x="299" y="148"/>
                    </a:lnTo>
                    <a:lnTo>
                      <a:pt x="299" y="126"/>
                    </a:lnTo>
                    <a:lnTo>
                      <a:pt x="310" y="99"/>
                    </a:lnTo>
                    <a:lnTo>
                      <a:pt x="321" y="71"/>
                    </a:lnTo>
                    <a:lnTo>
                      <a:pt x="299" y="82"/>
                    </a:lnTo>
                    <a:lnTo>
                      <a:pt x="287" y="137"/>
                    </a:lnTo>
                    <a:lnTo>
                      <a:pt x="287" y="197"/>
                    </a:lnTo>
                    <a:lnTo>
                      <a:pt x="299" y="241"/>
                    </a:lnTo>
                    <a:lnTo>
                      <a:pt x="321" y="285"/>
                    </a:lnTo>
                    <a:lnTo>
                      <a:pt x="287" y="291"/>
                    </a:lnTo>
                    <a:lnTo>
                      <a:pt x="259" y="285"/>
                    </a:lnTo>
                    <a:lnTo>
                      <a:pt x="225" y="274"/>
                    </a:lnTo>
                    <a:lnTo>
                      <a:pt x="192" y="252"/>
                    </a:lnTo>
                    <a:lnTo>
                      <a:pt x="163" y="252"/>
                    </a:lnTo>
                    <a:lnTo>
                      <a:pt x="135" y="258"/>
                    </a:lnTo>
                    <a:lnTo>
                      <a:pt x="101" y="258"/>
                    </a:lnTo>
                    <a:lnTo>
                      <a:pt x="68" y="258"/>
                    </a:lnTo>
                    <a:lnTo>
                      <a:pt x="73" y="230"/>
                    </a:lnTo>
                    <a:lnTo>
                      <a:pt x="62" y="214"/>
                    </a:lnTo>
                    <a:lnTo>
                      <a:pt x="39" y="197"/>
                    </a:lnTo>
                    <a:lnTo>
                      <a:pt x="34" y="181"/>
                    </a:lnTo>
                    <a:lnTo>
                      <a:pt x="34" y="159"/>
                    </a:lnTo>
                    <a:lnTo>
                      <a:pt x="23" y="143"/>
                    </a:lnTo>
                    <a:lnTo>
                      <a:pt x="17" y="126"/>
                    </a:lnTo>
                    <a:lnTo>
                      <a:pt x="28" y="115"/>
                    </a:lnTo>
                    <a:lnTo>
                      <a:pt x="56" y="77"/>
                    </a:lnTo>
                    <a:lnTo>
                      <a:pt x="96" y="55"/>
                    </a:lnTo>
                    <a:lnTo>
                      <a:pt x="186" y="28"/>
                    </a:lnTo>
                    <a:lnTo>
                      <a:pt x="214" y="22"/>
                    </a:lnTo>
                    <a:lnTo>
                      <a:pt x="248" y="11"/>
                    </a:lnTo>
                    <a:lnTo>
                      <a:pt x="259" y="11"/>
                    </a:lnTo>
                    <a:lnTo>
                      <a:pt x="271" y="11"/>
                    </a:lnTo>
                    <a:lnTo>
                      <a:pt x="299" y="17"/>
                    </a:lnTo>
                    <a:lnTo>
                      <a:pt x="316" y="33"/>
                    </a:lnTo>
                    <a:lnTo>
                      <a:pt x="299" y="82"/>
                    </a:lnTo>
                    <a:lnTo>
                      <a:pt x="321" y="71"/>
                    </a:lnTo>
                    <a:lnTo>
                      <a:pt x="395" y="17"/>
                    </a:lnTo>
                    <a:lnTo>
                      <a:pt x="395" y="11"/>
                    </a:lnTo>
                    <a:lnTo>
                      <a:pt x="372" y="28"/>
                    </a:lnTo>
                    <a:lnTo>
                      <a:pt x="344" y="44"/>
                    </a:lnTo>
                    <a:lnTo>
                      <a:pt x="333" y="28"/>
                    </a:lnTo>
                    <a:lnTo>
                      <a:pt x="316" y="17"/>
                    </a:lnTo>
                    <a:lnTo>
                      <a:pt x="299" y="6"/>
                    </a:lnTo>
                    <a:lnTo>
                      <a:pt x="271" y="0"/>
                    </a:lnTo>
                    <a:lnTo>
                      <a:pt x="237" y="6"/>
                    </a:lnTo>
                    <a:lnTo>
                      <a:pt x="209" y="11"/>
                    </a:lnTo>
                    <a:lnTo>
                      <a:pt x="180" y="22"/>
                    </a:lnTo>
                    <a:lnTo>
                      <a:pt x="152" y="28"/>
                    </a:lnTo>
                    <a:lnTo>
                      <a:pt x="107" y="38"/>
                    </a:lnTo>
                    <a:lnTo>
                      <a:pt x="56" y="60"/>
                    </a:lnTo>
                    <a:lnTo>
                      <a:pt x="34" y="82"/>
                    </a:lnTo>
                    <a:lnTo>
                      <a:pt x="11" y="110"/>
                    </a:lnTo>
                    <a:lnTo>
                      <a:pt x="0" y="126"/>
                    </a:lnTo>
                    <a:lnTo>
                      <a:pt x="0" y="132"/>
                    </a:lnTo>
                    <a:lnTo>
                      <a:pt x="11" y="154"/>
                    </a:lnTo>
                    <a:lnTo>
                      <a:pt x="28" y="175"/>
                    </a:lnTo>
                    <a:lnTo>
                      <a:pt x="28" y="181"/>
                    </a:lnTo>
                    <a:lnTo>
                      <a:pt x="28" y="192"/>
                    </a:lnTo>
                    <a:lnTo>
                      <a:pt x="34" y="208"/>
                    </a:lnTo>
                    <a:lnTo>
                      <a:pt x="56" y="230"/>
                    </a:lnTo>
                    <a:lnTo>
                      <a:pt x="51" y="274"/>
                    </a:lnTo>
                    <a:lnTo>
                      <a:pt x="68" y="274"/>
                    </a:lnTo>
                    <a:lnTo>
                      <a:pt x="90" y="280"/>
                    </a:lnTo>
                    <a:lnTo>
                      <a:pt x="141" y="274"/>
                    </a:lnTo>
                    <a:lnTo>
                      <a:pt x="192" y="274"/>
                    </a:lnTo>
                    <a:lnTo>
                      <a:pt x="197" y="285"/>
                    </a:lnTo>
                    <a:lnTo>
                      <a:pt x="259" y="302"/>
                    </a:lnTo>
                    <a:lnTo>
                      <a:pt x="327" y="307"/>
                    </a:lnTo>
                    <a:lnTo>
                      <a:pt x="333" y="302"/>
                    </a:lnTo>
                    <a:lnTo>
                      <a:pt x="344" y="263"/>
                    </a:lnTo>
                    <a:lnTo>
                      <a:pt x="355" y="214"/>
                    </a:lnTo>
                    <a:lnTo>
                      <a:pt x="366" y="181"/>
                    </a:lnTo>
                    <a:lnTo>
                      <a:pt x="366" y="143"/>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30" name="Freeform 31"/>
              <p:cNvSpPr>
                <a:spLocks/>
              </p:cNvSpPr>
              <p:nvPr/>
            </p:nvSpPr>
            <p:spPr bwMode="auto">
              <a:xfrm>
                <a:off x="2779" y="3373"/>
                <a:ext cx="119" cy="281"/>
              </a:xfrm>
              <a:custGeom>
                <a:avLst/>
                <a:gdLst>
                  <a:gd name="T0" fmla="*/ 68 w 119"/>
                  <a:gd name="T1" fmla="*/ 0 h 281"/>
                  <a:gd name="T2" fmla="*/ 34 w 119"/>
                  <a:gd name="T3" fmla="*/ 44 h 281"/>
                  <a:gd name="T4" fmla="*/ 17 w 119"/>
                  <a:gd name="T5" fmla="*/ 104 h 281"/>
                  <a:gd name="T6" fmla="*/ 6 w 119"/>
                  <a:gd name="T7" fmla="*/ 170 h 281"/>
                  <a:gd name="T8" fmla="*/ 0 w 119"/>
                  <a:gd name="T9" fmla="*/ 214 h 281"/>
                  <a:gd name="T10" fmla="*/ 6 w 119"/>
                  <a:gd name="T11" fmla="*/ 241 h 281"/>
                  <a:gd name="T12" fmla="*/ 6 w 119"/>
                  <a:gd name="T13" fmla="*/ 258 h 281"/>
                  <a:gd name="T14" fmla="*/ 62 w 119"/>
                  <a:gd name="T15" fmla="*/ 274 h 281"/>
                  <a:gd name="T16" fmla="*/ 90 w 119"/>
                  <a:gd name="T17" fmla="*/ 280 h 281"/>
                  <a:gd name="T18" fmla="*/ 118 w 119"/>
                  <a:gd name="T19" fmla="*/ 274 h 281"/>
                  <a:gd name="T20" fmla="*/ 96 w 119"/>
                  <a:gd name="T21" fmla="*/ 214 h 281"/>
                  <a:gd name="T22" fmla="*/ 84 w 119"/>
                  <a:gd name="T23" fmla="*/ 148 h 281"/>
                  <a:gd name="T24" fmla="*/ 90 w 119"/>
                  <a:gd name="T25" fmla="*/ 104 h 281"/>
                  <a:gd name="T26" fmla="*/ 96 w 119"/>
                  <a:gd name="T27" fmla="*/ 71 h 281"/>
                  <a:gd name="T28" fmla="*/ 96 w 119"/>
                  <a:gd name="T29" fmla="*/ 71 h 281"/>
                  <a:gd name="T30" fmla="*/ 84 w 119"/>
                  <a:gd name="T31" fmla="*/ 88 h 281"/>
                  <a:gd name="T32" fmla="*/ 62 w 119"/>
                  <a:gd name="T33" fmla="*/ 121 h 281"/>
                  <a:gd name="T34" fmla="*/ 45 w 119"/>
                  <a:gd name="T35" fmla="*/ 186 h 281"/>
                  <a:gd name="T36" fmla="*/ 39 w 119"/>
                  <a:gd name="T37" fmla="*/ 186 h 281"/>
                  <a:gd name="T38" fmla="*/ 45 w 119"/>
                  <a:gd name="T39" fmla="*/ 170 h 281"/>
                  <a:gd name="T40" fmla="*/ 51 w 119"/>
                  <a:gd name="T41" fmla="*/ 148 h 281"/>
                  <a:gd name="T42" fmla="*/ 62 w 119"/>
                  <a:gd name="T43" fmla="*/ 110 h 281"/>
                  <a:gd name="T44" fmla="*/ 84 w 119"/>
                  <a:gd name="T45" fmla="*/ 71 h 281"/>
                  <a:gd name="T46" fmla="*/ 113 w 119"/>
                  <a:gd name="T47" fmla="*/ 22 h 281"/>
                  <a:gd name="T48" fmla="*/ 101 w 119"/>
                  <a:gd name="T49" fmla="*/ 11 h 281"/>
                  <a:gd name="T50" fmla="*/ 84 w 119"/>
                  <a:gd name="T51" fmla="*/ 0 h 281"/>
                  <a:gd name="T52" fmla="*/ 68 w 119"/>
                  <a:gd name="T53" fmla="*/ 0 h 281"/>
                  <a:gd name="T54" fmla="*/ 68 w 119"/>
                  <a:gd name="T55" fmla="*/ 0 h 28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9"/>
                  <a:gd name="T85" fmla="*/ 0 h 281"/>
                  <a:gd name="T86" fmla="*/ 119 w 119"/>
                  <a:gd name="T87" fmla="*/ 281 h 28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9" h="281">
                    <a:moveTo>
                      <a:pt x="68" y="0"/>
                    </a:moveTo>
                    <a:lnTo>
                      <a:pt x="34" y="44"/>
                    </a:lnTo>
                    <a:lnTo>
                      <a:pt x="17" y="104"/>
                    </a:lnTo>
                    <a:lnTo>
                      <a:pt x="6" y="170"/>
                    </a:lnTo>
                    <a:lnTo>
                      <a:pt x="0" y="214"/>
                    </a:lnTo>
                    <a:lnTo>
                      <a:pt x="6" y="241"/>
                    </a:lnTo>
                    <a:lnTo>
                      <a:pt x="6" y="258"/>
                    </a:lnTo>
                    <a:lnTo>
                      <a:pt x="62" y="274"/>
                    </a:lnTo>
                    <a:lnTo>
                      <a:pt x="90" y="280"/>
                    </a:lnTo>
                    <a:lnTo>
                      <a:pt x="118" y="274"/>
                    </a:lnTo>
                    <a:lnTo>
                      <a:pt x="96" y="214"/>
                    </a:lnTo>
                    <a:lnTo>
                      <a:pt x="84" y="148"/>
                    </a:lnTo>
                    <a:lnTo>
                      <a:pt x="90" y="104"/>
                    </a:lnTo>
                    <a:lnTo>
                      <a:pt x="96" y="71"/>
                    </a:lnTo>
                    <a:lnTo>
                      <a:pt x="84" y="88"/>
                    </a:lnTo>
                    <a:lnTo>
                      <a:pt x="62" y="121"/>
                    </a:lnTo>
                    <a:lnTo>
                      <a:pt x="45" y="186"/>
                    </a:lnTo>
                    <a:lnTo>
                      <a:pt x="39" y="186"/>
                    </a:lnTo>
                    <a:lnTo>
                      <a:pt x="45" y="170"/>
                    </a:lnTo>
                    <a:lnTo>
                      <a:pt x="51" y="148"/>
                    </a:lnTo>
                    <a:lnTo>
                      <a:pt x="62" y="110"/>
                    </a:lnTo>
                    <a:lnTo>
                      <a:pt x="84" y="71"/>
                    </a:lnTo>
                    <a:lnTo>
                      <a:pt x="113" y="22"/>
                    </a:lnTo>
                    <a:lnTo>
                      <a:pt x="101" y="11"/>
                    </a:lnTo>
                    <a:lnTo>
                      <a:pt x="84" y="0"/>
                    </a:lnTo>
                    <a:lnTo>
                      <a:pt x="68"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1" name="Freeform 32"/>
              <p:cNvSpPr>
                <a:spLocks/>
              </p:cNvSpPr>
              <p:nvPr/>
            </p:nvSpPr>
            <p:spPr bwMode="auto">
              <a:xfrm>
                <a:off x="2768" y="3373"/>
                <a:ext cx="80" cy="259"/>
              </a:xfrm>
              <a:custGeom>
                <a:avLst/>
                <a:gdLst>
                  <a:gd name="T0" fmla="*/ 79 w 80"/>
                  <a:gd name="T1" fmla="*/ 0 h 259"/>
                  <a:gd name="T2" fmla="*/ 62 w 80"/>
                  <a:gd name="T3" fmla="*/ 0 h 259"/>
                  <a:gd name="T4" fmla="*/ 11 w 80"/>
                  <a:gd name="T5" fmla="*/ 115 h 259"/>
                  <a:gd name="T6" fmla="*/ 0 w 80"/>
                  <a:gd name="T7" fmla="*/ 241 h 259"/>
                  <a:gd name="T8" fmla="*/ 11 w 80"/>
                  <a:gd name="T9" fmla="*/ 247 h 259"/>
                  <a:gd name="T10" fmla="*/ 17 w 80"/>
                  <a:gd name="T11" fmla="*/ 258 h 259"/>
                  <a:gd name="T12" fmla="*/ 17 w 80"/>
                  <a:gd name="T13" fmla="*/ 241 h 259"/>
                  <a:gd name="T14" fmla="*/ 17 w 80"/>
                  <a:gd name="T15" fmla="*/ 203 h 259"/>
                  <a:gd name="T16" fmla="*/ 22 w 80"/>
                  <a:gd name="T17" fmla="*/ 164 h 259"/>
                  <a:gd name="T18" fmla="*/ 28 w 80"/>
                  <a:gd name="T19" fmla="*/ 132 h 259"/>
                  <a:gd name="T20" fmla="*/ 28 w 80"/>
                  <a:gd name="T21" fmla="*/ 110 h 259"/>
                  <a:gd name="T22" fmla="*/ 39 w 80"/>
                  <a:gd name="T23" fmla="*/ 66 h 259"/>
                  <a:gd name="T24" fmla="*/ 79 w 80"/>
                  <a:gd name="T25" fmla="*/ 0 h 259"/>
                  <a:gd name="T26" fmla="*/ 79 w 80"/>
                  <a:gd name="T27" fmla="*/ 0 h 2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0"/>
                  <a:gd name="T43" fmla="*/ 0 h 259"/>
                  <a:gd name="T44" fmla="*/ 80 w 80"/>
                  <a:gd name="T45" fmla="*/ 259 h 2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0" h="259">
                    <a:moveTo>
                      <a:pt x="79" y="0"/>
                    </a:moveTo>
                    <a:lnTo>
                      <a:pt x="62" y="0"/>
                    </a:lnTo>
                    <a:lnTo>
                      <a:pt x="11" y="115"/>
                    </a:lnTo>
                    <a:lnTo>
                      <a:pt x="0" y="241"/>
                    </a:lnTo>
                    <a:lnTo>
                      <a:pt x="11" y="247"/>
                    </a:lnTo>
                    <a:lnTo>
                      <a:pt x="17" y="258"/>
                    </a:lnTo>
                    <a:lnTo>
                      <a:pt x="17" y="241"/>
                    </a:lnTo>
                    <a:lnTo>
                      <a:pt x="17" y="203"/>
                    </a:lnTo>
                    <a:lnTo>
                      <a:pt x="22" y="164"/>
                    </a:lnTo>
                    <a:lnTo>
                      <a:pt x="28" y="132"/>
                    </a:lnTo>
                    <a:lnTo>
                      <a:pt x="28" y="110"/>
                    </a:lnTo>
                    <a:lnTo>
                      <a:pt x="39" y="66"/>
                    </a:lnTo>
                    <a:lnTo>
                      <a:pt x="79"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2" name="Freeform 33"/>
              <p:cNvSpPr>
                <a:spLocks/>
              </p:cNvSpPr>
              <p:nvPr/>
            </p:nvSpPr>
            <p:spPr bwMode="auto">
              <a:xfrm>
                <a:off x="2768" y="3373"/>
                <a:ext cx="80" cy="259"/>
              </a:xfrm>
              <a:custGeom>
                <a:avLst/>
                <a:gdLst>
                  <a:gd name="T0" fmla="*/ 79 w 80"/>
                  <a:gd name="T1" fmla="*/ 0 h 259"/>
                  <a:gd name="T2" fmla="*/ 62 w 80"/>
                  <a:gd name="T3" fmla="*/ 0 h 259"/>
                  <a:gd name="T4" fmla="*/ 11 w 80"/>
                  <a:gd name="T5" fmla="*/ 115 h 259"/>
                  <a:gd name="T6" fmla="*/ 0 w 80"/>
                  <a:gd name="T7" fmla="*/ 241 h 259"/>
                  <a:gd name="T8" fmla="*/ 11 w 80"/>
                  <a:gd name="T9" fmla="*/ 247 h 259"/>
                  <a:gd name="T10" fmla="*/ 17 w 80"/>
                  <a:gd name="T11" fmla="*/ 258 h 259"/>
                  <a:gd name="T12" fmla="*/ 17 w 80"/>
                  <a:gd name="T13" fmla="*/ 241 h 259"/>
                  <a:gd name="T14" fmla="*/ 17 w 80"/>
                  <a:gd name="T15" fmla="*/ 203 h 259"/>
                  <a:gd name="T16" fmla="*/ 22 w 80"/>
                  <a:gd name="T17" fmla="*/ 164 h 259"/>
                  <a:gd name="T18" fmla="*/ 28 w 80"/>
                  <a:gd name="T19" fmla="*/ 132 h 259"/>
                  <a:gd name="T20" fmla="*/ 28 w 80"/>
                  <a:gd name="T21" fmla="*/ 110 h 259"/>
                  <a:gd name="T22" fmla="*/ 39 w 80"/>
                  <a:gd name="T23" fmla="*/ 66 h 259"/>
                  <a:gd name="T24" fmla="*/ 79 w 80"/>
                  <a:gd name="T25" fmla="*/ 0 h 2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259"/>
                  <a:gd name="T41" fmla="*/ 80 w 80"/>
                  <a:gd name="T42" fmla="*/ 259 h 2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259">
                    <a:moveTo>
                      <a:pt x="79" y="0"/>
                    </a:moveTo>
                    <a:lnTo>
                      <a:pt x="62" y="0"/>
                    </a:lnTo>
                    <a:lnTo>
                      <a:pt x="11" y="115"/>
                    </a:lnTo>
                    <a:lnTo>
                      <a:pt x="0" y="241"/>
                    </a:lnTo>
                    <a:lnTo>
                      <a:pt x="11" y="247"/>
                    </a:lnTo>
                    <a:lnTo>
                      <a:pt x="17" y="258"/>
                    </a:lnTo>
                    <a:lnTo>
                      <a:pt x="17" y="241"/>
                    </a:lnTo>
                    <a:lnTo>
                      <a:pt x="17" y="203"/>
                    </a:lnTo>
                    <a:lnTo>
                      <a:pt x="22" y="164"/>
                    </a:lnTo>
                    <a:lnTo>
                      <a:pt x="28" y="132"/>
                    </a:lnTo>
                    <a:lnTo>
                      <a:pt x="28" y="110"/>
                    </a:lnTo>
                    <a:lnTo>
                      <a:pt x="39" y="66"/>
                    </a:lnTo>
                    <a:lnTo>
                      <a:pt x="79"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3" name="Freeform 34"/>
              <p:cNvSpPr>
                <a:spLocks/>
              </p:cNvSpPr>
              <p:nvPr/>
            </p:nvSpPr>
            <p:spPr bwMode="auto">
              <a:xfrm>
                <a:off x="2644" y="3373"/>
                <a:ext cx="187" cy="248"/>
              </a:xfrm>
              <a:custGeom>
                <a:avLst/>
                <a:gdLst>
                  <a:gd name="T0" fmla="*/ 186 w 187"/>
                  <a:gd name="T1" fmla="*/ 0 h 248"/>
                  <a:gd name="T2" fmla="*/ 157 w 187"/>
                  <a:gd name="T3" fmla="*/ 6 h 248"/>
                  <a:gd name="T4" fmla="*/ 112 w 187"/>
                  <a:gd name="T5" fmla="*/ 27 h 248"/>
                  <a:gd name="T6" fmla="*/ 67 w 187"/>
                  <a:gd name="T7" fmla="*/ 82 h 248"/>
                  <a:gd name="T8" fmla="*/ 22 w 187"/>
                  <a:gd name="T9" fmla="*/ 154 h 248"/>
                  <a:gd name="T10" fmla="*/ 0 w 187"/>
                  <a:gd name="T11" fmla="*/ 247 h 248"/>
                  <a:gd name="T12" fmla="*/ 33 w 187"/>
                  <a:gd name="T13" fmla="*/ 247 h 248"/>
                  <a:gd name="T14" fmla="*/ 67 w 187"/>
                  <a:gd name="T15" fmla="*/ 247 h 248"/>
                  <a:gd name="T16" fmla="*/ 95 w 187"/>
                  <a:gd name="T17" fmla="*/ 241 h 248"/>
                  <a:gd name="T18" fmla="*/ 135 w 187"/>
                  <a:gd name="T19" fmla="*/ 247 h 248"/>
                  <a:gd name="T20" fmla="*/ 135 w 187"/>
                  <a:gd name="T21" fmla="*/ 192 h 248"/>
                  <a:gd name="T22" fmla="*/ 146 w 187"/>
                  <a:gd name="T23" fmla="*/ 104 h 248"/>
                  <a:gd name="T24" fmla="*/ 157 w 187"/>
                  <a:gd name="T25" fmla="*/ 71 h 248"/>
                  <a:gd name="T26" fmla="*/ 186 w 187"/>
                  <a:gd name="T27" fmla="*/ 17 h 248"/>
                  <a:gd name="T28" fmla="*/ 186 w 187"/>
                  <a:gd name="T29" fmla="*/ 0 h 248"/>
                  <a:gd name="T30" fmla="*/ 186 w 187"/>
                  <a:gd name="T31" fmla="*/ 0 h 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
                  <a:gd name="T49" fmla="*/ 0 h 248"/>
                  <a:gd name="T50" fmla="*/ 187 w 187"/>
                  <a:gd name="T51" fmla="*/ 248 h 2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 h="248">
                    <a:moveTo>
                      <a:pt x="186" y="0"/>
                    </a:moveTo>
                    <a:lnTo>
                      <a:pt x="157" y="6"/>
                    </a:lnTo>
                    <a:lnTo>
                      <a:pt x="112" y="27"/>
                    </a:lnTo>
                    <a:lnTo>
                      <a:pt x="67" y="82"/>
                    </a:lnTo>
                    <a:lnTo>
                      <a:pt x="22" y="154"/>
                    </a:lnTo>
                    <a:lnTo>
                      <a:pt x="0" y="247"/>
                    </a:lnTo>
                    <a:lnTo>
                      <a:pt x="33" y="247"/>
                    </a:lnTo>
                    <a:lnTo>
                      <a:pt x="67" y="247"/>
                    </a:lnTo>
                    <a:lnTo>
                      <a:pt x="95" y="241"/>
                    </a:lnTo>
                    <a:lnTo>
                      <a:pt x="135" y="247"/>
                    </a:lnTo>
                    <a:lnTo>
                      <a:pt x="135" y="192"/>
                    </a:lnTo>
                    <a:lnTo>
                      <a:pt x="146" y="104"/>
                    </a:lnTo>
                    <a:lnTo>
                      <a:pt x="157" y="71"/>
                    </a:lnTo>
                    <a:lnTo>
                      <a:pt x="186" y="17"/>
                    </a:lnTo>
                    <a:lnTo>
                      <a:pt x="186"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4" name="Freeform 35"/>
              <p:cNvSpPr>
                <a:spLocks/>
              </p:cNvSpPr>
              <p:nvPr/>
            </p:nvSpPr>
            <p:spPr bwMode="auto">
              <a:xfrm>
                <a:off x="2858" y="2858"/>
                <a:ext cx="153" cy="247"/>
              </a:xfrm>
              <a:custGeom>
                <a:avLst/>
                <a:gdLst>
                  <a:gd name="T0" fmla="*/ 11 w 153"/>
                  <a:gd name="T1" fmla="*/ 93 h 247"/>
                  <a:gd name="T2" fmla="*/ 17 w 153"/>
                  <a:gd name="T3" fmla="*/ 99 h 247"/>
                  <a:gd name="T4" fmla="*/ 28 w 153"/>
                  <a:gd name="T5" fmla="*/ 115 h 247"/>
                  <a:gd name="T6" fmla="*/ 62 w 153"/>
                  <a:gd name="T7" fmla="*/ 181 h 247"/>
                  <a:gd name="T8" fmla="*/ 79 w 153"/>
                  <a:gd name="T9" fmla="*/ 246 h 247"/>
                  <a:gd name="T10" fmla="*/ 96 w 153"/>
                  <a:gd name="T11" fmla="*/ 225 h 247"/>
                  <a:gd name="T12" fmla="*/ 107 w 153"/>
                  <a:gd name="T13" fmla="*/ 197 h 247"/>
                  <a:gd name="T14" fmla="*/ 124 w 153"/>
                  <a:gd name="T15" fmla="*/ 170 h 247"/>
                  <a:gd name="T16" fmla="*/ 129 w 153"/>
                  <a:gd name="T17" fmla="*/ 148 h 247"/>
                  <a:gd name="T18" fmla="*/ 141 w 153"/>
                  <a:gd name="T19" fmla="*/ 126 h 247"/>
                  <a:gd name="T20" fmla="*/ 152 w 153"/>
                  <a:gd name="T21" fmla="*/ 99 h 247"/>
                  <a:gd name="T22" fmla="*/ 135 w 153"/>
                  <a:gd name="T23" fmla="*/ 93 h 247"/>
                  <a:gd name="T24" fmla="*/ 84 w 153"/>
                  <a:gd name="T25" fmla="*/ 203 h 247"/>
                  <a:gd name="T26" fmla="*/ 84 w 153"/>
                  <a:gd name="T27" fmla="*/ 186 h 247"/>
                  <a:gd name="T28" fmla="*/ 79 w 153"/>
                  <a:gd name="T29" fmla="*/ 175 h 247"/>
                  <a:gd name="T30" fmla="*/ 73 w 153"/>
                  <a:gd name="T31" fmla="*/ 164 h 247"/>
                  <a:gd name="T32" fmla="*/ 45 w 153"/>
                  <a:gd name="T33" fmla="*/ 115 h 247"/>
                  <a:gd name="T34" fmla="*/ 17 w 153"/>
                  <a:gd name="T35" fmla="*/ 77 h 247"/>
                  <a:gd name="T36" fmla="*/ 34 w 153"/>
                  <a:gd name="T37" fmla="*/ 16 h 247"/>
                  <a:gd name="T38" fmla="*/ 34 w 153"/>
                  <a:gd name="T39" fmla="*/ 0 h 247"/>
                  <a:gd name="T40" fmla="*/ 22 w 153"/>
                  <a:gd name="T41" fmla="*/ 11 h 247"/>
                  <a:gd name="T42" fmla="*/ 0 w 153"/>
                  <a:gd name="T43" fmla="*/ 77 h 247"/>
                  <a:gd name="T44" fmla="*/ 11 w 153"/>
                  <a:gd name="T45" fmla="*/ 93 h 247"/>
                  <a:gd name="T46" fmla="*/ 11 w 153"/>
                  <a:gd name="T47" fmla="*/ 93 h 2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3"/>
                  <a:gd name="T73" fmla="*/ 0 h 247"/>
                  <a:gd name="T74" fmla="*/ 153 w 153"/>
                  <a:gd name="T75" fmla="*/ 247 h 2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3" h="247">
                    <a:moveTo>
                      <a:pt x="11" y="93"/>
                    </a:moveTo>
                    <a:lnTo>
                      <a:pt x="17" y="99"/>
                    </a:lnTo>
                    <a:lnTo>
                      <a:pt x="28" y="115"/>
                    </a:lnTo>
                    <a:lnTo>
                      <a:pt x="62" y="181"/>
                    </a:lnTo>
                    <a:lnTo>
                      <a:pt x="79" y="246"/>
                    </a:lnTo>
                    <a:lnTo>
                      <a:pt x="96" y="225"/>
                    </a:lnTo>
                    <a:lnTo>
                      <a:pt x="107" y="197"/>
                    </a:lnTo>
                    <a:lnTo>
                      <a:pt x="124" y="170"/>
                    </a:lnTo>
                    <a:lnTo>
                      <a:pt x="129" y="148"/>
                    </a:lnTo>
                    <a:lnTo>
                      <a:pt x="141" y="126"/>
                    </a:lnTo>
                    <a:lnTo>
                      <a:pt x="152" y="99"/>
                    </a:lnTo>
                    <a:lnTo>
                      <a:pt x="135" y="93"/>
                    </a:lnTo>
                    <a:lnTo>
                      <a:pt x="84" y="203"/>
                    </a:lnTo>
                    <a:lnTo>
                      <a:pt x="84" y="186"/>
                    </a:lnTo>
                    <a:lnTo>
                      <a:pt x="79" y="175"/>
                    </a:lnTo>
                    <a:lnTo>
                      <a:pt x="73" y="164"/>
                    </a:lnTo>
                    <a:lnTo>
                      <a:pt x="45" y="115"/>
                    </a:lnTo>
                    <a:lnTo>
                      <a:pt x="17" y="77"/>
                    </a:lnTo>
                    <a:lnTo>
                      <a:pt x="34" y="16"/>
                    </a:lnTo>
                    <a:lnTo>
                      <a:pt x="34" y="0"/>
                    </a:lnTo>
                    <a:lnTo>
                      <a:pt x="22" y="11"/>
                    </a:lnTo>
                    <a:lnTo>
                      <a:pt x="0" y="77"/>
                    </a:lnTo>
                    <a:lnTo>
                      <a:pt x="11" y="93"/>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35" name="Freeform 36"/>
              <p:cNvSpPr>
                <a:spLocks/>
              </p:cNvSpPr>
              <p:nvPr/>
            </p:nvSpPr>
            <p:spPr bwMode="auto">
              <a:xfrm>
                <a:off x="2739" y="3137"/>
                <a:ext cx="159" cy="232"/>
              </a:xfrm>
              <a:custGeom>
                <a:avLst/>
                <a:gdLst>
                  <a:gd name="T0" fmla="*/ 108 w 159"/>
                  <a:gd name="T1" fmla="*/ 225 h 232"/>
                  <a:gd name="T2" fmla="*/ 108 w 159"/>
                  <a:gd name="T3" fmla="*/ 198 h 232"/>
                  <a:gd name="T4" fmla="*/ 108 w 159"/>
                  <a:gd name="T5" fmla="*/ 176 h 232"/>
                  <a:gd name="T6" fmla="*/ 130 w 159"/>
                  <a:gd name="T7" fmla="*/ 132 h 232"/>
                  <a:gd name="T8" fmla="*/ 158 w 159"/>
                  <a:gd name="T9" fmla="*/ 88 h 232"/>
                  <a:gd name="T10" fmla="*/ 153 w 159"/>
                  <a:gd name="T11" fmla="*/ 83 h 232"/>
                  <a:gd name="T12" fmla="*/ 136 w 159"/>
                  <a:gd name="T13" fmla="*/ 105 h 232"/>
                  <a:gd name="T14" fmla="*/ 113 w 159"/>
                  <a:gd name="T15" fmla="*/ 132 h 232"/>
                  <a:gd name="T16" fmla="*/ 102 w 159"/>
                  <a:gd name="T17" fmla="*/ 165 h 232"/>
                  <a:gd name="T18" fmla="*/ 96 w 159"/>
                  <a:gd name="T19" fmla="*/ 170 h 232"/>
                  <a:gd name="T20" fmla="*/ 96 w 159"/>
                  <a:gd name="T21" fmla="*/ 176 h 232"/>
                  <a:gd name="T22" fmla="*/ 91 w 159"/>
                  <a:gd name="T23" fmla="*/ 121 h 232"/>
                  <a:gd name="T24" fmla="*/ 68 w 159"/>
                  <a:gd name="T25" fmla="*/ 61 h 232"/>
                  <a:gd name="T26" fmla="*/ 40 w 159"/>
                  <a:gd name="T27" fmla="*/ 6 h 232"/>
                  <a:gd name="T28" fmla="*/ 29 w 159"/>
                  <a:gd name="T29" fmla="*/ 0 h 232"/>
                  <a:gd name="T30" fmla="*/ 68 w 159"/>
                  <a:gd name="T31" fmla="*/ 88 h 232"/>
                  <a:gd name="T32" fmla="*/ 85 w 159"/>
                  <a:gd name="T33" fmla="*/ 181 h 232"/>
                  <a:gd name="T34" fmla="*/ 85 w 159"/>
                  <a:gd name="T35" fmla="*/ 198 h 232"/>
                  <a:gd name="T36" fmla="*/ 79 w 159"/>
                  <a:gd name="T37" fmla="*/ 198 h 232"/>
                  <a:gd name="T38" fmla="*/ 74 w 159"/>
                  <a:gd name="T39" fmla="*/ 181 h 232"/>
                  <a:gd name="T40" fmla="*/ 62 w 159"/>
                  <a:gd name="T41" fmla="*/ 170 h 232"/>
                  <a:gd name="T42" fmla="*/ 40 w 159"/>
                  <a:gd name="T43" fmla="*/ 143 h 232"/>
                  <a:gd name="T44" fmla="*/ 6 w 159"/>
                  <a:gd name="T45" fmla="*/ 126 h 232"/>
                  <a:gd name="T46" fmla="*/ 0 w 159"/>
                  <a:gd name="T47" fmla="*/ 126 h 232"/>
                  <a:gd name="T48" fmla="*/ 34 w 159"/>
                  <a:gd name="T49" fmla="*/ 148 h 232"/>
                  <a:gd name="T50" fmla="*/ 62 w 159"/>
                  <a:gd name="T51" fmla="*/ 181 h 232"/>
                  <a:gd name="T52" fmla="*/ 74 w 159"/>
                  <a:gd name="T53" fmla="*/ 231 h 232"/>
                  <a:gd name="T54" fmla="*/ 108 w 159"/>
                  <a:gd name="T55" fmla="*/ 225 h 232"/>
                  <a:gd name="T56" fmla="*/ 108 w 159"/>
                  <a:gd name="T57" fmla="*/ 225 h 23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9"/>
                  <a:gd name="T88" fmla="*/ 0 h 232"/>
                  <a:gd name="T89" fmla="*/ 159 w 159"/>
                  <a:gd name="T90" fmla="*/ 232 h 23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9" h="232">
                    <a:moveTo>
                      <a:pt x="108" y="225"/>
                    </a:moveTo>
                    <a:lnTo>
                      <a:pt x="108" y="198"/>
                    </a:lnTo>
                    <a:lnTo>
                      <a:pt x="108" y="176"/>
                    </a:lnTo>
                    <a:lnTo>
                      <a:pt x="130" y="132"/>
                    </a:lnTo>
                    <a:lnTo>
                      <a:pt x="158" y="88"/>
                    </a:lnTo>
                    <a:lnTo>
                      <a:pt x="153" y="83"/>
                    </a:lnTo>
                    <a:lnTo>
                      <a:pt x="136" y="105"/>
                    </a:lnTo>
                    <a:lnTo>
                      <a:pt x="113" y="132"/>
                    </a:lnTo>
                    <a:lnTo>
                      <a:pt x="102" y="165"/>
                    </a:lnTo>
                    <a:lnTo>
                      <a:pt x="96" y="170"/>
                    </a:lnTo>
                    <a:lnTo>
                      <a:pt x="96" y="176"/>
                    </a:lnTo>
                    <a:lnTo>
                      <a:pt x="91" y="121"/>
                    </a:lnTo>
                    <a:lnTo>
                      <a:pt x="68" y="61"/>
                    </a:lnTo>
                    <a:lnTo>
                      <a:pt x="40" y="6"/>
                    </a:lnTo>
                    <a:lnTo>
                      <a:pt x="29" y="0"/>
                    </a:lnTo>
                    <a:lnTo>
                      <a:pt x="68" y="88"/>
                    </a:lnTo>
                    <a:lnTo>
                      <a:pt x="85" y="181"/>
                    </a:lnTo>
                    <a:lnTo>
                      <a:pt x="85" y="198"/>
                    </a:lnTo>
                    <a:lnTo>
                      <a:pt x="79" y="198"/>
                    </a:lnTo>
                    <a:lnTo>
                      <a:pt x="74" y="181"/>
                    </a:lnTo>
                    <a:lnTo>
                      <a:pt x="62" y="170"/>
                    </a:lnTo>
                    <a:lnTo>
                      <a:pt x="40" y="143"/>
                    </a:lnTo>
                    <a:lnTo>
                      <a:pt x="6" y="126"/>
                    </a:lnTo>
                    <a:lnTo>
                      <a:pt x="0" y="126"/>
                    </a:lnTo>
                    <a:lnTo>
                      <a:pt x="34" y="148"/>
                    </a:lnTo>
                    <a:lnTo>
                      <a:pt x="62" y="181"/>
                    </a:lnTo>
                    <a:lnTo>
                      <a:pt x="74" y="231"/>
                    </a:lnTo>
                    <a:lnTo>
                      <a:pt x="108" y="225"/>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36" name="Freeform 37"/>
              <p:cNvSpPr>
                <a:spLocks/>
              </p:cNvSpPr>
              <p:nvPr/>
            </p:nvSpPr>
            <p:spPr bwMode="auto">
              <a:xfrm>
                <a:off x="2954" y="3472"/>
                <a:ext cx="170" cy="209"/>
              </a:xfrm>
              <a:custGeom>
                <a:avLst/>
                <a:gdLst>
                  <a:gd name="T0" fmla="*/ 169 w 170"/>
                  <a:gd name="T1" fmla="*/ 60 h 209"/>
                  <a:gd name="T2" fmla="*/ 169 w 170"/>
                  <a:gd name="T3" fmla="*/ 0 h 209"/>
                  <a:gd name="T4" fmla="*/ 163 w 170"/>
                  <a:gd name="T5" fmla="*/ 0 h 209"/>
                  <a:gd name="T6" fmla="*/ 163 w 170"/>
                  <a:gd name="T7" fmla="*/ 27 h 209"/>
                  <a:gd name="T8" fmla="*/ 158 w 170"/>
                  <a:gd name="T9" fmla="*/ 44 h 209"/>
                  <a:gd name="T10" fmla="*/ 158 w 170"/>
                  <a:gd name="T11" fmla="*/ 60 h 209"/>
                  <a:gd name="T12" fmla="*/ 107 w 170"/>
                  <a:gd name="T13" fmla="*/ 120 h 209"/>
                  <a:gd name="T14" fmla="*/ 96 w 170"/>
                  <a:gd name="T15" fmla="*/ 148 h 209"/>
                  <a:gd name="T16" fmla="*/ 79 w 170"/>
                  <a:gd name="T17" fmla="*/ 181 h 209"/>
                  <a:gd name="T18" fmla="*/ 73 w 170"/>
                  <a:gd name="T19" fmla="*/ 164 h 209"/>
                  <a:gd name="T20" fmla="*/ 67 w 170"/>
                  <a:gd name="T21" fmla="*/ 142 h 209"/>
                  <a:gd name="T22" fmla="*/ 67 w 170"/>
                  <a:gd name="T23" fmla="*/ 126 h 209"/>
                  <a:gd name="T24" fmla="*/ 56 w 170"/>
                  <a:gd name="T25" fmla="*/ 104 h 209"/>
                  <a:gd name="T26" fmla="*/ 50 w 170"/>
                  <a:gd name="T27" fmla="*/ 82 h 209"/>
                  <a:gd name="T28" fmla="*/ 39 w 170"/>
                  <a:gd name="T29" fmla="*/ 65 h 209"/>
                  <a:gd name="T30" fmla="*/ 28 w 170"/>
                  <a:gd name="T31" fmla="*/ 49 h 209"/>
                  <a:gd name="T32" fmla="*/ 17 w 170"/>
                  <a:gd name="T33" fmla="*/ 33 h 209"/>
                  <a:gd name="T34" fmla="*/ 11 w 170"/>
                  <a:gd name="T35" fmla="*/ 27 h 209"/>
                  <a:gd name="T36" fmla="*/ 0 w 170"/>
                  <a:gd name="T37" fmla="*/ 33 h 209"/>
                  <a:gd name="T38" fmla="*/ 5 w 170"/>
                  <a:gd name="T39" fmla="*/ 33 h 209"/>
                  <a:gd name="T40" fmla="*/ 45 w 170"/>
                  <a:gd name="T41" fmla="*/ 120 h 209"/>
                  <a:gd name="T42" fmla="*/ 62 w 170"/>
                  <a:gd name="T43" fmla="*/ 208 h 209"/>
                  <a:gd name="T44" fmla="*/ 62 w 170"/>
                  <a:gd name="T45" fmla="*/ 208 h 209"/>
                  <a:gd name="T46" fmla="*/ 107 w 170"/>
                  <a:gd name="T47" fmla="*/ 131 h 209"/>
                  <a:gd name="T48" fmla="*/ 169 w 170"/>
                  <a:gd name="T49" fmla="*/ 60 h 209"/>
                  <a:gd name="T50" fmla="*/ 169 w 170"/>
                  <a:gd name="T51" fmla="*/ 60 h 20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0"/>
                  <a:gd name="T79" fmla="*/ 0 h 209"/>
                  <a:gd name="T80" fmla="*/ 170 w 170"/>
                  <a:gd name="T81" fmla="*/ 209 h 20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0" h="209">
                    <a:moveTo>
                      <a:pt x="169" y="60"/>
                    </a:moveTo>
                    <a:lnTo>
                      <a:pt x="169" y="0"/>
                    </a:lnTo>
                    <a:lnTo>
                      <a:pt x="163" y="0"/>
                    </a:lnTo>
                    <a:lnTo>
                      <a:pt x="163" y="27"/>
                    </a:lnTo>
                    <a:lnTo>
                      <a:pt x="158" y="44"/>
                    </a:lnTo>
                    <a:lnTo>
                      <a:pt x="158" y="60"/>
                    </a:lnTo>
                    <a:lnTo>
                      <a:pt x="107" y="120"/>
                    </a:lnTo>
                    <a:lnTo>
                      <a:pt x="96" y="148"/>
                    </a:lnTo>
                    <a:lnTo>
                      <a:pt x="79" y="181"/>
                    </a:lnTo>
                    <a:lnTo>
                      <a:pt x="73" y="164"/>
                    </a:lnTo>
                    <a:lnTo>
                      <a:pt x="67" y="142"/>
                    </a:lnTo>
                    <a:lnTo>
                      <a:pt x="67" y="126"/>
                    </a:lnTo>
                    <a:lnTo>
                      <a:pt x="56" y="104"/>
                    </a:lnTo>
                    <a:lnTo>
                      <a:pt x="50" y="82"/>
                    </a:lnTo>
                    <a:lnTo>
                      <a:pt x="39" y="65"/>
                    </a:lnTo>
                    <a:lnTo>
                      <a:pt x="28" y="49"/>
                    </a:lnTo>
                    <a:lnTo>
                      <a:pt x="17" y="33"/>
                    </a:lnTo>
                    <a:lnTo>
                      <a:pt x="11" y="27"/>
                    </a:lnTo>
                    <a:lnTo>
                      <a:pt x="0" y="33"/>
                    </a:lnTo>
                    <a:lnTo>
                      <a:pt x="5" y="33"/>
                    </a:lnTo>
                    <a:lnTo>
                      <a:pt x="45" y="120"/>
                    </a:lnTo>
                    <a:lnTo>
                      <a:pt x="62" y="208"/>
                    </a:lnTo>
                    <a:lnTo>
                      <a:pt x="107" y="131"/>
                    </a:lnTo>
                    <a:lnTo>
                      <a:pt x="169" y="6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37" name="Freeform 38"/>
              <p:cNvSpPr>
                <a:spLocks/>
              </p:cNvSpPr>
              <p:nvPr/>
            </p:nvSpPr>
            <p:spPr bwMode="auto">
              <a:xfrm>
                <a:off x="2610" y="3379"/>
                <a:ext cx="198" cy="214"/>
              </a:xfrm>
              <a:custGeom>
                <a:avLst/>
                <a:gdLst>
                  <a:gd name="T0" fmla="*/ 39 w 198"/>
                  <a:gd name="T1" fmla="*/ 213 h 214"/>
                  <a:gd name="T2" fmla="*/ 45 w 198"/>
                  <a:gd name="T3" fmla="*/ 186 h 214"/>
                  <a:gd name="T4" fmla="*/ 96 w 198"/>
                  <a:gd name="T5" fmla="*/ 87 h 214"/>
                  <a:gd name="T6" fmla="*/ 146 w 198"/>
                  <a:gd name="T7" fmla="*/ 27 h 214"/>
                  <a:gd name="T8" fmla="*/ 197 w 198"/>
                  <a:gd name="T9" fmla="*/ 0 h 214"/>
                  <a:gd name="T10" fmla="*/ 175 w 198"/>
                  <a:gd name="T11" fmla="*/ 5 h 214"/>
                  <a:gd name="T12" fmla="*/ 152 w 198"/>
                  <a:gd name="T13" fmla="*/ 11 h 214"/>
                  <a:gd name="T14" fmla="*/ 129 w 198"/>
                  <a:gd name="T15" fmla="*/ 16 h 214"/>
                  <a:gd name="T16" fmla="*/ 118 w 198"/>
                  <a:gd name="T17" fmla="*/ 32 h 214"/>
                  <a:gd name="T18" fmla="*/ 73 w 198"/>
                  <a:gd name="T19" fmla="*/ 60 h 214"/>
                  <a:gd name="T20" fmla="*/ 34 w 198"/>
                  <a:gd name="T21" fmla="*/ 93 h 214"/>
                  <a:gd name="T22" fmla="*/ 17 w 198"/>
                  <a:gd name="T23" fmla="*/ 109 h 214"/>
                  <a:gd name="T24" fmla="*/ 0 w 198"/>
                  <a:gd name="T25" fmla="*/ 142 h 214"/>
                  <a:gd name="T26" fmla="*/ 0 w 198"/>
                  <a:gd name="T27" fmla="*/ 169 h 214"/>
                  <a:gd name="T28" fmla="*/ 17 w 198"/>
                  <a:gd name="T29" fmla="*/ 142 h 214"/>
                  <a:gd name="T30" fmla="*/ 62 w 198"/>
                  <a:gd name="T31" fmla="*/ 87 h 214"/>
                  <a:gd name="T32" fmla="*/ 107 w 198"/>
                  <a:gd name="T33" fmla="*/ 49 h 214"/>
                  <a:gd name="T34" fmla="*/ 62 w 198"/>
                  <a:gd name="T35" fmla="*/ 115 h 214"/>
                  <a:gd name="T36" fmla="*/ 28 w 198"/>
                  <a:gd name="T37" fmla="*/ 197 h 214"/>
                  <a:gd name="T38" fmla="*/ 39 w 198"/>
                  <a:gd name="T39" fmla="*/ 213 h 214"/>
                  <a:gd name="T40" fmla="*/ 39 w 198"/>
                  <a:gd name="T41" fmla="*/ 213 h 2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8"/>
                  <a:gd name="T64" fmla="*/ 0 h 214"/>
                  <a:gd name="T65" fmla="*/ 198 w 198"/>
                  <a:gd name="T66" fmla="*/ 214 h 2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8" h="214">
                    <a:moveTo>
                      <a:pt x="39" y="213"/>
                    </a:moveTo>
                    <a:lnTo>
                      <a:pt x="45" y="186"/>
                    </a:lnTo>
                    <a:lnTo>
                      <a:pt x="96" y="87"/>
                    </a:lnTo>
                    <a:lnTo>
                      <a:pt x="146" y="27"/>
                    </a:lnTo>
                    <a:lnTo>
                      <a:pt x="197" y="0"/>
                    </a:lnTo>
                    <a:lnTo>
                      <a:pt x="175" y="5"/>
                    </a:lnTo>
                    <a:lnTo>
                      <a:pt x="152" y="11"/>
                    </a:lnTo>
                    <a:lnTo>
                      <a:pt x="129" y="16"/>
                    </a:lnTo>
                    <a:lnTo>
                      <a:pt x="118" y="32"/>
                    </a:lnTo>
                    <a:lnTo>
                      <a:pt x="73" y="60"/>
                    </a:lnTo>
                    <a:lnTo>
                      <a:pt x="34" y="93"/>
                    </a:lnTo>
                    <a:lnTo>
                      <a:pt x="17" y="109"/>
                    </a:lnTo>
                    <a:lnTo>
                      <a:pt x="0" y="142"/>
                    </a:lnTo>
                    <a:lnTo>
                      <a:pt x="0" y="169"/>
                    </a:lnTo>
                    <a:lnTo>
                      <a:pt x="17" y="142"/>
                    </a:lnTo>
                    <a:lnTo>
                      <a:pt x="62" y="87"/>
                    </a:lnTo>
                    <a:lnTo>
                      <a:pt x="107" y="49"/>
                    </a:lnTo>
                    <a:lnTo>
                      <a:pt x="62" y="115"/>
                    </a:lnTo>
                    <a:lnTo>
                      <a:pt x="28" y="197"/>
                    </a:lnTo>
                    <a:lnTo>
                      <a:pt x="39" y="21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8" name="Freeform 39"/>
              <p:cNvSpPr>
                <a:spLocks/>
              </p:cNvSpPr>
              <p:nvPr/>
            </p:nvSpPr>
            <p:spPr bwMode="auto">
              <a:xfrm>
                <a:off x="2610" y="3379"/>
                <a:ext cx="198" cy="214"/>
              </a:xfrm>
              <a:custGeom>
                <a:avLst/>
                <a:gdLst>
                  <a:gd name="T0" fmla="*/ 39 w 198"/>
                  <a:gd name="T1" fmla="*/ 213 h 214"/>
                  <a:gd name="T2" fmla="*/ 45 w 198"/>
                  <a:gd name="T3" fmla="*/ 186 h 214"/>
                  <a:gd name="T4" fmla="*/ 96 w 198"/>
                  <a:gd name="T5" fmla="*/ 87 h 214"/>
                  <a:gd name="T6" fmla="*/ 146 w 198"/>
                  <a:gd name="T7" fmla="*/ 27 h 214"/>
                  <a:gd name="T8" fmla="*/ 197 w 198"/>
                  <a:gd name="T9" fmla="*/ 0 h 214"/>
                  <a:gd name="T10" fmla="*/ 175 w 198"/>
                  <a:gd name="T11" fmla="*/ 5 h 214"/>
                  <a:gd name="T12" fmla="*/ 152 w 198"/>
                  <a:gd name="T13" fmla="*/ 11 h 214"/>
                  <a:gd name="T14" fmla="*/ 129 w 198"/>
                  <a:gd name="T15" fmla="*/ 16 h 214"/>
                  <a:gd name="T16" fmla="*/ 118 w 198"/>
                  <a:gd name="T17" fmla="*/ 32 h 214"/>
                  <a:gd name="T18" fmla="*/ 73 w 198"/>
                  <a:gd name="T19" fmla="*/ 60 h 214"/>
                  <a:gd name="T20" fmla="*/ 34 w 198"/>
                  <a:gd name="T21" fmla="*/ 93 h 214"/>
                  <a:gd name="T22" fmla="*/ 17 w 198"/>
                  <a:gd name="T23" fmla="*/ 109 h 214"/>
                  <a:gd name="T24" fmla="*/ 0 w 198"/>
                  <a:gd name="T25" fmla="*/ 142 h 214"/>
                  <a:gd name="T26" fmla="*/ 0 w 198"/>
                  <a:gd name="T27" fmla="*/ 169 h 214"/>
                  <a:gd name="T28" fmla="*/ 17 w 198"/>
                  <a:gd name="T29" fmla="*/ 142 h 214"/>
                  <a:gd name="T30" fmla="*/ 62 w 198"/>
                  <a:gd name="T31" fmla="*/ 87 h 214"/>
                  <a:gd name="T32" fmla="*/ 107 w 198"/>
                  <a:gd name="T33" fmla="*/ 49 h 214"/>
                  <a:gd name="T34" fmla="*/ 62 w 198"/>
                  <a:gd name="T35" fmla="*/ 115 h 214"/>
                  <a:gd name="T36" fmla="*/ 28 w 198"/>
                  <a:gd name="T37" fmla="*/ 197 h 214"/>
                  <a:gd name="T38" fmla="*/ 39 w 198"/>
                  <a:gd name="T39" fmla="*/ 213 h 2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8"/>
                  <a:gd name="T61" fmla="*/ 0 h 214"/>
                  <a:gd name="T62" fmla="*/ 198 w 198"/>
                  <a:gd name="T63" fmla="*/ 214 h 2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8" h="214">
                    <a:moveTo>
                      <a:pt x="39" y="213"/>
                    </a:moveTo>
                    <a:lnTo>
                      <a:pt x="45" y="186"/>
                    </a:lnTo>
                    <a:lnTo>
                      <a:pt x="96" y="87"/>
                    </a:lnTo>
                    <a:lnTo>
                      <a:pt x="146" y="27"/>
                    </a:lnTo>
                    <a:lnTo>
                      <a:pt x="197" y="0"/>
                    </a:lnTo>
                    <a:lnTo>
                      <a:pt x="175" y="5"/>
                    </a:lnTo>
                    <a:lnTo>
                      <a:pt x="152" y="11"/>
                    </a:lnTo>
                    <a:lnTo>
                      <a:pt x="129" y="16"/>
                    </a:lnTo>
                    <a:lnTo>
                      <a:pt x="118" y="32"/>
                    </a:lnTo>
                    <a:lnTo>
                      <a:pt x="73" y="60"/>
                    </a:lnTo>
                    <a:lnTo>
                      <a:pt x="34" y="93"/>
                    </a:lnTo>
                    <a:lnTo>
                      <a:pt x="17" y="109"/>
                    </a:lnTo>
                    <a:lnTo>
                      <a:pt x="0" y="142"/>
                    </a:lnTo>
                    <a:lnTo>
                      <a:pt x="0" y="169"/>
                    </a:lnTo>
                    <a:lnTo>
                      <a:pt x="17" y="142"/>
                    </a:lnTo>
                    <a:lnTo>
                      <a:pt x="62" y="87"/>
                    </a:lnTo>
                    <a:lnTo>
                      <a:pt x="107" y="49"/>
                    </a:lnTo>
                    <a:lnTo>
                      <a:pt x="62" y="115"/>
                    </a:lnTo>
                    <a:lnTo>
                      <a:pt x="28" y="197"/>
                    </a:lnTo>
                    <a:lnTo>
                      <a:pt x="39" y="21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39" name="Freeform 40"/>
              <p:cNvSpPr>
                <a:spLocks/>
              </p:cNvSpPr>
              <p:nvPr/>
            </p:nvSpPr>
            <p:spPr bwMode="auto">
              <a:xfrm>
                <a:off x="3033" y="2891"/>
                <a:ext cx="85" cy="204"/>
              </a:xfrm>
              <a:custGeom>
                <a:avLst/>
                <a:gdLst>
                  <a:gd name="T0" fmla="*/ 84 w 85"/>
                  <a:gd name="T1" fmla="*/ 44 h 204"/>
                  <a:gd name="T2" fmla="*/ 45 w 85"/>
                  <a:gd name="T3" fmla="*/ 76 h 204"/>
                  <a:gd name="T4" fmla="*/ 33 w 85"/>
                  <a:gd name="T5" fmla="*/ 49 h 204"/>
                  <a:gd name="T6" fmla="*/ 22 w 85"/>
                  <a:gd name="T7" fmla="*/ 27 h 204"/>
                  <a:gd name="T8" fmla="*/ 5 w 85"/>
                  <a:gd name="T9" fmla="*/ 0 h 204"/>
                  <a:gd name="T10" fmla="*/ 0 w 85"/>
                  <a:gd name="T11" fmla="*/ 11 h 204"/>
                  <a:gd name="T12" fmla="*/ 22 w 85"/>
                  <a:gd name="T13" fmla="*/ 66 h 204"/>
                  <a:gd name="T14" fmla="*/ 50 w 85"/>
                  <a:gd name="T15" fmla="*/ 126 h 204"/>
                  <a:gd name="T16" fmla="*/ 79 w 85"/>
                  <a:gd name="T17" fmla="*/ 181 h 204"/>
                  <a:gd name="T18" fmla="*/ 45 w 85"/>
                  <a:gd name="T19" fmla="*/ 153 h 204"/>
                  <a:gd name="T20" fmla="*/ 39 w 85"/>
                  <a:gd name="T21" fmla="*/ 175 h 204"/>
                  <a:gd name="T22" fmla="*/ 73 w 85"/>
                  <a:gd name="T23" fmla="*/ 197 h 204"/>
                  <a:gd name="T24" fmla="*/ 84 w 85"/>
                  <a:gd name="T25" fmla="*/ 203 h 204"/>
                  <a:gd name="T26" fmla="*/ 84 w 85"/>
                  <a:gd name="T27" fmla="*/ 186 h 204"/>
                  <a:gd name="T28" fmla="*/ 84 w 85"/>
                  <a:gd name="T29" fmla="*/ 159 h 204"/>
                  <a:gd name="T30" fmla="*/ 67 w 85"/>
                  <a:gd name="T31" fmla="*/ 131 h 204"/>
                  <a:gd name="T32" fmla="*/ 50 w 85"/>
                  <a:gd name="T33" fmla="*/ 87 h 204"/>
                  <a:gd name="T34" fmla="*/ 84 w 85"/>
                  <a:gd name="T35" fmla="*/ 66 h 204"/>
                  <a:gd name="T36" fmla="*/ 84 w 85"/>
                  <a:gd name="T37" fmla="*/ 44 h 204"/>
                  <a:gd name="T38" fmla="*/ 84 w 85"/>
                  <a:gd name="T39" fmla="*/ 44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
                  <a:gd name="T61" fmla="*/ 0 h 204"/>
                  <a:gd name="T62" fmla="*/ 85 w 85"/>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 h="204">
                    <a:moveTo>
                      <a:pt x="84" y="44"/>
                    </a:moveTo>
                    <a:lnTo>
                      <a:pt x="45" y="76"/>
                    </a:lnTo>
                    <a:lnTo>
                      <a:pt x="33" y="49"/>
                    </a:lnTo>
                    <a:lnTo>
                      <a:pt x="22" y="27"/>
                    </a:lnTo>
                    <a:lnTo>
                      <a:pt x="5" y="0"/>
                    </a:lnTo>
                    <a:lnTo>
                      <a:pt x="0" y="11"/>
                    </a:lnTo>
                    <a:lnTo>
                      <a:pt x="22" y="66"/>
                    </a:lnTo>
                    <a:lnTo>
                      <a:pt x="50" y="126"/>
                    </a:lnTo>
                    <a:lnTo>
                      <a:pt x="79" y="181"/>
                    </a:lnTo>
                    <a:lnTo>
                      <a:pt x="45" y="153"/>
                    </a:lnTo>
                    <a:lnTo>
                      <a:pt x="39" y="175"/>
                    </a:lnTo>
                    <a:lnTo>
                      <a:pt x="73" y="197"/>
                    </a:lnTo>
                    <a:lnTo>
                      <a:pt x="84" y="203"/>
                    </a:lnTo>
                    <a:lnTo>
                      <a:pt x="84" y="186"/>
                    </a:lnTo>
                    <a:lnTo>
                      <a:pt x="84" y="159"/>
                    </a:lnTo>
                    <a:lnTo>
                      <a:pt x="67" y="131"/>
                    </a:lnTo>
                    <a:lnTo>
                      <a:pt x="50" y="87"/>
                    </a:lnTo>
                    <a:lnTo>
                      <a:pt x="84" y="66"/>
                    </a:lnTo>
                    <a:lnTo>
                      <a:pt x="84" y="44"/>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40" name="Freeform 41"/>
              <p:cNvSpPr>
                <a:spLocks/>
              </p:cNvSpPr>
              <p:nvPr/>
            </p:nvSpPr>
            <p:spPr bwMode="auto">
              <a:xfrm>
                <a:off x="2818" y="3395"/>
                <a:ext cx="75" cy="165"/>
              </a:xfrm>
              <a:custGeom>
                <a:avLst/>
                <a:gdLst>
                  <a:gd name="T0" fmla="*/ 74 w 75"/>
                  <a:gd name="T1" fmla="*/ 0 h 165"/>
                  <a:gd name="T2" fmla="*/ 45 w 75"/>
                  <a:gd name="T3" fmla="*/ 49 h 165"/>
                  <a:gd name="T4" fmla="*/ 34 w 75"/>
                  <a:gd name="T5" fmla="*/ 71 h 165"/>
                  <a:gd name="T6" fmla="*/ 23 w 75"/>
                  <a:gd name="T7" fmla="*/ 93 h 165"/>
                  <a:gd name="T8" fmla="*/ 12 w 75"/>
                  <a:gd name="T9" fmla="*/ 132 h 165"/>
                  <a:gd name="T10" fmla="*/ 0 w 75"/>
                  <a:gd name="T11" fmla="*/ 164 h 165"/>
                  <a:gd name="T12" fmla="*/ 6 w 75"/>
                  <a:gd name="T13" fmla="*/ 164 h 165"/>
                  <a:gd name="T14" fmla="*/ 12 w 75"/>
                  <a:gd name="T15" fmla="*/ 132 h 165"/>
                  <a:gd name="T16" fmla="*/ 23 w 75"/>
                  <a:gd name="T17" fmla="*/ 104 h 165"/>
                  <a:gd name="T18" fmla="*/ 45 w 75"/>
                  <a:gd name="T19" fmla="*/ 66 h 165"/>
                  <a:gd name="T20" fmla="*/ 57 w 75"/>
                  <a:gd name="T21" fmla="*/ 49 h 165"/>
                  <a:gd name="T22" fmla="*/ 74 w 75"/>
                  <a:gd name="T23" fmla="*/ 0 h 165"/>
                  <a:gd name="T24" fmla="*/ 74 w 75"/>
                  <a:gd name="T25" fmla="*/ 0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
                  <a:gd name="T40" fmla="*/ 0 h 165"/>
                  <a:gd name="T41" fmla="*/ 75 w 75"/>
                  <a:gd name="T42" fmla="*/ 165 h 1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 h="165">
                    <a:moveTo>
                      <a:pt x="74" y="0"/>
                    </a:moveTo>
                    <a:lnTo>
                      <a:pt x="45" y="49"/>
                    </a:lnTo>
                    <a:lnTo>
                      <a:pt x="34" y="71"/>
                    </a:lnTo>
                    <a:lnTo>
                      <a:pt x="23" y="93"/>
                    </a:lnTo>
                    <a:lnTo>
                      <a:pt x="12" y="132"/>
                    </a:lnTo>
                    <a:lnTo>
                      <a:pt x="0" y="164"/>
                    </a:lnTo>
                    <a:lnTo>
                      <a:pt x="6" y="164"/>
                    </a:lnTo>
                    <a:lnTo>
                      <a:pt x="12" y="132"/>
                    </a:lnTo>
                    <a:lnTo>
                      <a:pt x="23" y="104"/>
                    </a:lnTo>
                    <a:lnTo>
                      <a:pt x="45" y="66"/>
                    </a:lnTo>
                    <a:lnTo>
                      <a:pt x="57" y="49"/>
                    </a:lnTo>
                    <a:lnTo>
                      <a:pt x="74"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1" name="Freeform 42"/>
              <p:cNvSpPr>
                <a:spLocks/>
              </p:cNvSpPr>
              <p:nvPr/>
            </p:nvSpPr>
            <p:spPr bwMode="auto">
              <a:xfrm>
                <a:off x="2818" y="3395"/>
                <a:ext cx="75" cy="165"/>
              </a:xfrm>
              <a:custGeom>
                <a:avLst/>
                <a:gdLst>
                  <a:gd name="T0" fmla="*/ 74 w 75"/>
                  <a:gd name="T1" fmla="*/ 0 h 165"/>
                  <a:gd name="T2" fmla="*/ 45 w 75"/>
                  <a:gd name="T3" fmla="*/ 49 h 165"/>
                  <a:gd name="T4" fmla="*/ 34 w 75"/>
                  <a:gd name="T5" fmla="*/ 71 h 165"/>
                  <a:gd name="T6" fmla="*/ 23 w 75"/>
                  <a:gd name="T7" fmla="*/ 93 h 165"/>
                  <a:gd name="T8" fmla="*/ 12 w 75"/>
                  <a:gd name="T9" fmla="*/ 132 h 165"/>
                  <a:gd name="T10" fmla="*/ 0 w 75"/>
                  <a:gd name="T11" fmla="*/ 164 h 165"/>
                  <a:gd name="T12" fmla="*/ 6 w 75"/>
                  <a:gd name="T13" fmla="*/ 164 h 165"/>
                  <a:gd name="T14" fmla="*/ 12 w 75"/>
                  <a:gd name="T15" fmla="*/ 132 h 165"/>
                  <a:gd name="T16" fmla="*/ 23 w 75"/>
                  <a:gd name="T17" fmla="*/ 104 h 165"/>
                  <a:gd name="T18" fmla="*/ 45 w 75"/>
                  <a:gd name="T19" fmla="*/ 66 h 165"/>
                  <a:gd name="T20" fmla="*/ 57 w 75"/>
                  <a:gd name="T21" fmla="*/ 49 h 165"/>
                  <a:gd name="T22" fmla="*/ 74 w 75"/>
                  <a:gd name="T23" fmla="*/ 0 h 1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165"/>
                  <a:gd name="T38" fmla="*/ 75 w 75"/>
                  <a:gd name="T39" fmla="*/ 165 h 1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165">
                    <a:moveTo>
                      <a:pt x="74" y="0"/>
                    </a:moveTo>
                    <a:lnTo>
                      <a:pt x="45" y="49"/>
                    </a:lnTo>
                    <a:lnTo>
                      <a:pt x="34" y="71"/>
                    </a:lnTo>
                    <a:lnTo>
                      <a:pt x="23" y="93"/>
                    </a:lnTo>
                    <a:lnTo>
                      <a:pt x="12" y="132"/>
                    </a:lnTo>
                    <a:lnTo>
                      <a:pt x="0" y="164"/>
                    </a:lnTo>
                    <a:lnTo>
                      <a:pt x="6" y="164"/>
                    </a:lnTo>
                    <a:lnTo>
                      <a:pt x="12" y="132"/>
                    </a:lnTo>
                    <a:lnTo>
                      <a:pt x="23" y="104"/>
                    </a:lnTo>
                    <a:lnTo>
                      <a:pt x="45" y="66"/>
                    </a:lnTo>
                    <a:lnTo>
                      <a:pt x="57" y="49"/>
                    </a:lnTo>
                    <a:lnTo>
                      <a:pt x="74"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2" name="Freeform 43"/>
              <p:cNvSpPr>
                <a:spLocks/>
              </p:cNvSpPr>
              <p:nvPr/>
            </p:nvSpPr>
            <p:spPr bwMode="auto">
              <a:xfrm>
                <a:off x="3016" y="2902"/>
                <a:ext cx="97" cy="171"/>
              </a:xfrm>
              <a:custGeom>
                <a:avLst/>
                <a:gdLst>
                  <a:gd name="T0" fmla="*/ 17 w 97"/>
                  <a:gd name="T1" fmla="*/ 0 h 171"/>
                  <a:gd name="T2" fmla="*/ 0 w 97"/>
                  <a:gd name="T3" fmla="*/ 44 h 171"/>
                  <a:gd name="T4" fmla="*/ 11 w 97"/>
                  <a:gd name="T5" fmla="*/ 49 h 171"/>
                  <a:gd name="T6" fmla="*/ 17 w 97"/>
                  <a:gd name="T7" fmla="*/ 60 h 171"/>
                  <a:gd name="T8" fmla="*/ 34 w 97"/>
                  <a:gd name="T9" fmla="*/ 76 h 171"/>
                  <a:gd name="T10" fmla="*/ 50 w 97"/>
                  <a:gd name="T11" fmla="*/ 104 h 171"/>
                  <a:gd name="T12" fmla="*/ 62 w 97"/>
                  <a:gd name="T13" fmla="*/ 142 h 171"/>
                  <a:gd name="T14" fmla="*/ 96 w 97"/>
                  <a:gd name="T15" fmla="*/ 170 h 171"/>
                  <a:gd name="T16" fmla="*/ 67 w 97"/>
                  <a:gd name="T17" fmla="*/ 115 h 171"/>
                  <a:gd name="T18" fmla="*/ 39 w 97"/>
                  <a:gd name="T19" fmla="*/ 55 h 171"/>
                  <a:gd name="T20" fmla="*/ 17 w 97"/>
                  <a:gd name="T21" fmla="*/ 0 h 171"/>
                  <a:gd name="T22" fmla="*/ 17 w 97"/>
                  <a:gd name="T23" fmla="*/ 0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
                  <a:gd name="T37" fmla="*/ 0 h 171"/>
                  <a:gd name="T38" fmla="*/ 97 w 97"/>
                  <a:gd name="T39" fmla="*/ 171 h 1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 h="171">
                    <a:moveTo>
                      <a:pt x="17" y="0"/>
                    </a:moveTo>
                    <a:lnTo>
                      <a:pt x="0" y="44"/>
                    </a:lnTo>
                    <a:lnTo>
                      <a:pt x="11" y="49"/>
                    </a:lnTo>
                    <a:lnTo>
                      <a:pt x="17" y="60"/>
                    </a:lnTo>
                    <a:lnTo>
                      <a:pt x="34" y="76"/>
                    </a:lnTo>
                    <a:lnTo>
                      <a:pt x="50" y="104"/>
                    </a:lnTo>
                    <a:lnTo>
                      <a:pt x="62" y="142"/>
                    </a:lnTo>
                    <a:lnTo>
                      <a:pt x="96" y="170"/>
                    </a:lnTo>
                    <a:lnTo>
                      <a:pt x="67" y="115"/>
                    </a:lnTo>
                    <a:lnTo>
                      <a:pt x="39" y="55"/>
                    </a:lnTo>
                    <a:lnTo>
                      <a:pt x="17"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3" name="Freeform 44"/>
              <p:cNvSpPr>
                <a:spLocks/>
              </p:cNvSpPr>
              <p:nvPr/>
            </p:nvSpPr>
            <p:spPr bwMode="auto">
              <a:xfrm>
                <a:off x="2593" y="3390"/>
                <a:ext cx="170" cy="132"/>
              </a:xfrm>
              <a:custGeom>
                <a:avLst/>
                <a:gdLst>
                  <a:gd name="T0" fmla="*/ 169 w 170"/>
                  <a:gd name="T1" fmla="*/ 0 h 132"/>
                  <a:gd name="T2" fmla="*/ 79 w 170"/>
                  <a:gd name="T3" fmla="*/ 27 h 132"/>
                  <a:gd name="T4" fmla="*/ 34 w 170"/>
                  <a:gd name="T5" fmla="*/ 54 h 132"/>
                  <a:gd name="T6" fmla="*/ 0 w 170"/>
                  <a:gd name="T7" fmla="*/ 98 h 132"/>
                  <a:gd name="T8" fmla="*/ 0 w 170"/>
                  <a:gd name="T9" fmla="*/ 109 h 132"/>
                  <a:gd name="T10" fmla="*/ 17 w 170"/>
                  <a:gd name="T11" fmla="*/ 131 h 132"/>
                  <a:gd name="T12" fmla="*/ 34 w 170"/>
                  <a:gd name="T13" fmla="*/ 98 h 132"/>
                  <a:gd name="T14" fmla="*/ 51 w 170"/>
                  <a:gd name="T15" fmla="*/ 82 h 132"/>
                  <a:gd name="T16" fmla="*/ 107 w 170"/>
                  <a:gd name="T17" fmla="*/ 43 h 132"/>
                  <a:gd name="T18" fmla="*/ 169 w 170"/>
                  <a:gd name="T19" fmla="*/ 0 h 132"/>
                  <a:gd name="T20" fmla="*/ 169 w 170"/>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132"/>
                  <a:gd name="T35" fmla="*/ 170 w 17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132">
                    <a:moveTo>
                      <a:pt x="169" y="0"/>
                    </a:moveTo>
                    <a:lnTo>
                      <a:pt x="79" y="27"/>
                    </a:lnTo>
                    <a:lnTo>
                      <a:pt x="34" y="54"/>
                    </a:lnTo>
                    <a:lnTo>
                      <a:pt x="0" y="98"/>
                    </a:lnTo>
                    <a:lnTo>
                      <a:pt x="0" y="109"/>
                    </a:lnTo>
                    <a:lnTo>
                      <a:pt x="17" y="131"/>
                    </a:lnTo>
                    <a:lnTo>
                      <a:pt x="34" y="98"/>
                    </a:lnTo>
                    <a:lnTo>
                      <a:pt x="51" y="82"/>
                    </a:lnTo>
                    <a:lnTo>
                      <a:pt x="107" y="43"/>
                    </a:lnTo>
                    <a:lnTo>
                      <a:pt x="169"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4" name="Freeform 45"/>
              <p:cNvSpPr>
                <a:spLocks/>
              </p:cNvSpPr>
              <p:nvPr/>
            </p:nvSpPr>
            <p:spPr bwMode="auto">
              <a:xfrm>
                <a:off x="2610" y="3428"/>
                <a:ext cx="108" cy="149"/>
              </a:xfrm>
              <a:custGeom>
                <a:avLst/>
                <a:gdLst>
                  <a:gd name="T0" fmla="*/ 28 w 108"/>
                  <a:gd name="T1" fmla="*/ 148 h 149"/>
                  <a:gd name="T2" fmla="*/ 45 w 108"/>
                  <a:gd name="T3" fmla="*/ 99 h 149"/>
                  <a:gd name="T4" fmla="*/ 73 w 108"/>
                  <a:gd name="T5" fmla="*/ 49 h 149"/>
                  <a:gd name="T6" fmla="*/ 107 w 108"/>
                  <a:gd name="T7" fmla="*/ 0 h 149"/>
                  <a:gd name="T8" fmla="*/ 84 w 108"/>
                  <a:gd name="T9" fmla="*/ 16 h 149"/>
                  <a:gd name="T10" fmla="*/ 56 w 108"/>
                  <a:gd name="T11" fmla="*/ 38 h 149"/>
                  <a:gd name="T12" fmla="*/ 22 w 108"/>
                  <a:gd name="T13" fmla="*/ 77 h 149"/>
                  <a:gd name="T14" fmla="*/ 0 w 108"/>
                  <a:gd name="T15" fmla="*/ 120 h 149"/>
                  <a:gd name="T16" fmla="*/ 5 w 108"/>
                  <a:gd name="T17" fmla="*/ 131 h 149"/>
                  <a:gd name="T18" fmla="*/ 28 w 108"/>
                  <a:gd name="T19" fmla="*/ 148 h 149"/>
                  <a:gd name="T20" fmla="*/ 28 w 108"/>
                  <a:gd name="T21" fmla="*/ 148 h 1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149"/>
                  <a:gd name="T35" fmla="*/ 108 w 108"/>
                  <a:gd name="T36" fmla="*/ 149 h 1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149">
                    <a:moveTo>
                      <a:pt x="28" y="148"/>
                    </a:moveTo>
                    <a:lnTo>
                      <a:pt x="45" y="99"/>
                    </a:lnTo>
                    <a:lnTo>
                      <a:pt x="73" y="49"/>
                    </a:lnTo>
                    <a:lnTo>
                      <a:pt x="107" y="0"/>
                    </a:lnTo>
                    <a:lnTo>
                      <a:pt x="84" y="16"/>
                    </a:lnTo>
                    <a:lnTo>
                      <a:pt x="56" y="38"/>
                    </a:lnTo>
                    <a:lnTo>
                      <a:pt x="22" y="77"/>
                    </a:lnTo>
                    <a:lnTo>
                      <a:pt x="0" y="120"/>
                    </a:lnTo>
                    <a:lnTo>
                      <a:pt x="5" y="131"/>
                    </a:lnTo>
                    <a:lnTo>
                      <a:pt x="28" y="148"/>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5" name="Freeform 46"/>
              <p:cNvSpPr>
                <a:spLocks/>
              </p:cNvSpPr>
              <p:nvPr/>
            </p:nvSpPr>
            <p:spPr bwMode="auto">
              <a:xfrm>
                <a:off x="3083" y="2957"/>
                <a:ext cx="35" cy="94"/>
              </a:xfrm>
              <a:custGeom>
                <a:avLst/>
                <a:gdLst>
                  <a:gd name="T0" fmla="*/ 34 w 35"/>
                  <a:gd name="T1" fmla="*/ 0 h 94"/>
                  <a:gd name="T2" fmla="*/ 0 w 35"/>
                  <a:gd name="T3" fmla="*/ 21 h 94"/>
                  <a:gd name="T4" fmla="*/ 34 w 35"/>
                  <a:gd name="T5" fmla="*/ 93 h 94"/>
                  <a:gd name="T6" fmla="*/ 34 w 35"/>
                  <a:gd name="T7" fmla="*/ 0 h 94"/>
                  <a:gd name="T8" fmla="*/ 34 w 35"/>
                  <a:gd name="T9" fmla="*/ 0 h 94"/>
                  <a:gd name="T10" fmla="*/ 0 60000 65536"/>
                  <a:gd name="T11" fmla="*/ 0 60000 65536"/>
                  <a:gd name="T12" fmla="*/ 0 60000 65536"/>
                  <a:gd name="T13" fmla="*/ 0 60000 65536"/>
                  <a:gd name="T14" fmla="*/ 0 60000 65536"/>
                  <a:gd name="T15" fmla="*/ 0 w 35"/>
                  <a:gd name="T16" fmla="*/ 0 h 94"/>
                  <a:gd name="T17" fmla="*/ 35 w 35"/>
                  <a:gd name="T18" fmla="*/ 94 h 94"/>
                </a:gdLst>
                <a:ahLst/>
                <a:cxnLst>
                  <a:cxn ang="T10">
                    <a:pos x="T0" y="T1"/>
                  </a:cxn>
                  <a:cxn ang="T11">
                    <a:pos x="T2" y="T3"/>
                  </a:cxn>
                  <a:cxn ang="T12">
                    <a:pos x="T4" y="T5"/>
                  </a:cxn>
                  <a:cxn ang="T13">
                    <a:pos x="T6" y="T7"/>
                  </a:cxn>
                  <a:cxn ang="T14">
                    <a:pos x="T8" y="T9"/>
                  </a:cxn>
                </a:cxnLst>
                <a:rect l="T15" t="T16" r="T17" b="T18"/>
                <a:pathLst>
                  <a:path w="35" h="94">
                    <a:moveTo>
                      <a:pt x="34" y="0"/>
                    </a:moveTo>
                    <a:lnTo>
                      <a:pt x="0" y="21"/>
                    </a:lnTo>
                    <a:lnTo>
                      <a:pt x="34" y="93"/>
                    </a:lnTo>
                    <a:lnTo>
                      <a:pt x="34"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6" name="Freeform 47"/>
              <p:cNvSpPr>
                <a:spLocks/>
              </p:cNvSpPr>
              <p:nvPr/>
            </p:nvSpPr>
            <p:spPr bwMode="auto">
              <a:xfrm>
                <a:off x="2948" y="3028"/>
                <a:ext cx="69" cy="363"/>
              </a:xfrm>
              <a:custGeom>
                <a:avLst/>
                <a:gdLst>
                  <a:gd name="T0" fmla="*/ 17 w 69"/>
                  <a:gd name="T1" fmla="*/ 27 h 363"/>
                  <a:gd name="T2" fmla="*/ 39 w 69"/>
                  <a:gd name="T3" fmla="*/ 44 h 363"/>
                  <a:gd name="T4" fmla="*/ 62 w 69"/>
                  <a:gd name="T5" fmla="*/ 60 h 363"/>
                  <a:gd name="T6" fmla="*/ 56 w 69"/>
                  <a:gd name="T7" fmla="*/ 71 h 363"/>
                  <a:gd name="T8" fmla="*/ 51 w 69"/>
                  <a:gd name="T9" fmla="*/ 126 h 363"/>
                  <a:gd name="T10" fmla="*/ 39 w 69"/>
                  <a:gd name="T11" fmla="*/ 175 h 363"/>
                  <a:gd name="T12" fmla="*/ 28 w 69"/>
                  <a:gd name="T13" fmla="*/ 246 h 363"/>
                  <a:gd name="T14" fmla="*/ 11 w 69"/>
                  <a:gd name="T15" fmla="*/ 318 h 363"/>
                  <a:gd name="T16" fmla="*/ 0 w 69"/>
                  <a:gd name="T17" fmla="*/ 362 h 363"/>
                  <a:gd name="T18" fmla="*/ 23 w 69"/>
                  <a:gd name="T19" fmla="*/ 345 h 363"/>
                  <a:gd name="T20" fmla="*/ 28 w 69"/>
                  <a:gd name="T21" fmla="*/ 312 h 363"/>
                  <a:gd name="T22" fmla="*/ 39 w 69"/>
                  <a:gd name="T23" fmla="*/ 268 h 363"/>
                  <a:gd name="T24" fmla="*/ 45 w 69"/>
                  <a:gd name="T25" fmla="*/ 219 h 363"/>
                  <a:gd name="T26" fmla="*/ 56 w 69"/>
                  <a:gd name="T27" fmla="*/ 153 h 363"/>
                  <a:gd name="T28" fmla="*/ 62 w 69"/>
                  <a:gd name="T29" fmla="*/ 126 h 363"/>
                  <a:gd name="T30" fmla="*/ 62 w 69"/>
                  <a:gd name="T31" fmla="*/ 104 h 363"/>
                  <a:gd name="T32" fmla="*/ 62 w 69"/>
                  <a:gd name="T33" fmla="*/ 82 h 363"/>
                  <a:gd name="T34" fmla="*/ 62 w 69"/>
                  <a:gd name="T35" fmla="*/ 76 h 363"/>
                  <a:gd name="T36" fmla="*/ 68 w 69"/>
                  <a:gd name="T37" fmla="*/ 55 h 363"/>
                  <a:gd name="T38" fmla="*/ 68 w 69"/>
                  <a:gd name="T39" fmla="*/ 49 h 363"/>
                  <a:gd name="T40" fmla="*/ 56 w 69"/>
                  <a:gd name="T41" fmla="*/ 38 h 363"/>
                  <a:gd name="T42" fmla="*/ 39 w 69"/>
                  <a:gd name="T43" fmla="*/ 22 h 363"/>
                  <a:gd name="T44" fmla="*/ 34 w 69"/>
                  <a:gd name="T45" fmla="*/ 5 h 363"/>
                  <a:gd name="T46" fmla="*/ 34 w 69"/>
                  <a:gd name="T47" fmla="*/ 0 h 363"/>
                  <a:gd name="T48" fmla="*/ 17 w 69"/>
                  <a:gd name="T49" fmla="*/ 27 h 363"/>
                  <a:gd name="T50" fmla="*/ 17 w 69"/>
                  <a:gd name="T51" fmla="*/ 27 h 3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9"/>
                  <a:gd name="T79" fmla="*/ 0 h 363"/>
                  <a:gd name="T80" fmla="*/ 69 w 69"/>
                  <a:gd name="T81" fmla="*/ 363 h 3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9" h="363">
                    <a:moveTo>
                      <a:pt x="17" y="27"/>
                    </a:moveTo>
                    <a:lnTo>
                      <a:pt x="39" y="44"/>
                    </a:lnTo>
                    <a:lnTo>
                      <a:pt x="62" y="60"/>
                    </a:lnTo>
                    <a:lnTo>
                      <a:pt x="56" y="71"/>
                    </a:lnTo>
                    <a:lnTo>
                      <a:pt x="51" y="126"/>
                    </a:lnTo>
                    <a:lnTo>
                      <a:pt x="39" y="175"/>
                    </a:lnTo>
                    <a:lnTo>
                      <a:pt x="28" y="246"/>
                    </a:lnTo>
                    <a:lnTo>
                      <a:pt x="11" y="318"/>
                    </a:lnTo>
                    <a:lnTo>
                      <a:pt x="0" y="362"/>
                    </a:lnTo>
                    <a:lnTo>
                      <a:pt x="23" y="345"/>
                    </a:lnTo>
                    <a:lnTo>
                      <a:pt x="28" y="312"/>
                    </a:lnTo>
                    <a:lnTo>
                      <a:pt x="39" y="268"/>
                    </a:lnTo>
                    <a:lnTo>
                      <a:pt x="45" y="219"/>
                    </a:lnTo>
                    <a:lnTo>
                      <a:pt x="56" y="153"/>
                    </a:lnTo>
                    <a:lnTo>
                      <a:pt x="62" y="126"/>
                    </a:lnTo>
                    <a:lnTo>
                      <a:pt x="62" y="104"/>
                    </a:lnTo>
                    <a:lnTo>
                      <a:pt x="62" y="82"/>
                    </a:lnTo>
                    <a:lnTo>
                      <a:pt x="62" y="76"/>
                    </a:lnTo>
                    <a:lnTo>
                      <a:pt x="68" y="55"/>
                    </a:lnTo>
                    <a:lnTo>
                      <a:pt x="68" y="49"/>
                    </a:lnTo>
                    <a:lnTo>
                      <a:pt x="56" y="38"/>
                    </a:lnTo>
                    <a:lnTo>
                      <a:pt x="39" y="22"/>
                    </a:lnTo>
                    <a:lnTo>
                      <a:pt x="34" y="5"/>
                    </a:lnTo>
                    <a:lnTo>
                      <a:pt x="34" y="0"/>
                    </a:lnTo>
                    <a:lnTo>
                      <a:pt x="17" y="2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7" name="Freeform 48"/>
              <p:cNvSpPr>
                <a:spLocks/>
              </p:cNvSpPr>
              <p:nvPr/>
            </p:nvSpPr>
            <p:spPr bwMode="auto">
              <a:xfrm>
                <a:off x="3010" y="2946"/>
                <a:ext cx="74" cy="192"/>
              </a:xfrm>
              <a:custGeom>
                <a:avLst/>
                <a:gdLst>
                  <a:gd name="T0" fmla="*/ 68 w 74"/>
                  <a:gd name="T1" fmla="*/ 98 h 192"/>
                  <a:gd name="T2" fmla="*/ 68 w 74"/>
                  <a:gd name="T3" fmla="*/ 87 h 192"/>
                  <a:gd name="T4" fmla="*/ 68 w 74"/>
                  <a:gd name="T5" fmla="*/ 76 h 192"/>
                  <a:gd name="T6" fmla="*/ 45 w 74"/>
                  <a:gd name="T7" fmla="*/ 38 h 192"/>
                  <a:gd name="T8" fmla="*/ 17 w 74"/>
                  <a:gd name="T9" fmla="*/ 5 h 192"/>
                  <a:gd name="T10" fmla="*/ 6 w 74"/>
                  <a:gd name="T11" fmla="*/ 0 h 192"/>
                  <a:gd name="T12" fmla="*/ 0 w 74"/>
                  <a:gd name="T13" fmla="*/ 5 h 192"/>
                  <a:gd name="T14" fmla="*/ 17 w 74"/>
                  <a:gd name="T15" fmla="*/ 21 h 192"/>
                  <a:gd name="T16" fmla="*/ 28 w 74"/>
                  <a:gd name="T17" fmla="*/ 32 h 192"/>
                  <a:gd name="T18" fmla="*/ 40 w 74"/>
                  <a:gd name="T19" fmla="*/ 43 h 192"/>
                  <a:gd name="T20" fmla="*/ 45 w 74"/>
                  <a:gd name="T21" fmla="*/ 54 h 192"/>
                  <a:gd name="T22" fmla="*/ 45 w 74"/>
                  <a:gd name="T23" fmla="*/ 60 h 192"/>
                  <a:gd name="T24" fmla="*/ 56 w 74"/>
                  <a:gd name="T25" fmla="*/ 82 h 192"/>
                  <a:gd name="T26" fmla="*/ 56 w 74"/>
                  <a:gd name="T27" fmla="*/ 104 h 192"/>
                  <a:gd name="T28" fmla="*/ 45 w 74"/>
                  <a:gd name="T29" fmla="*/ 120 h 192"/>
                  <a:gd name="T30" fmla="*/ 45 w 74"/>
                  <a:gd name="T31" fmla="*/ 126 h 192"/>
                  <a:gd name="T32" fmla="*/ 45 w 74"/>
                  <a:gd name="T33" fmla="*/ 137 h 192"/>
                  <a:gd name="T34" fmla="*/ 45 w 74"/>
                  <a:gd name="T35" fmla="*/ 148 h 192"/>
                  <a:gd name="T36" fmla="*/ 56 w 74"/>
                  <a:gd name="T37" fmla="*/ 164 h 192"/>
                  <a:gd name="T38" fmla="*/ 56 w 74"/>
                  <a:gd name="T39" fmla="*/ 180 h 192"/>
                  <a:gd name="T40" fmla="*/ 62 w 74"/>
                  <a:gd name="T41" fmla="*/ 191 h 192"/>
                  <a:gd name="T42" fmla="*/ 73 w 74"/>
                  <a:gd name="T43" fmla="*/ 180 h 192"/>
                  <a:gd name="T44" fmla="*/ 68 w 74"/>
                  <a:gd name="T45" fmla="*/ 158 h 192"/>
                  <a:gd name="T46" fmla="*/ 56 w 74"/>
                  <a:gd name="T47" fmla="*/ 142 h 192"/>
                  <a:gd name="T48" fmla="*/ 62 w 74"/>
                  <a:gd name="T49" fmla="*/ 120 h 192"/>
                  <a:gd name="T50" fmla="*/ 68 w 74"/>
                  <a:gd name="T51" fmla="*/ 98 h 192"/>
                  <a:gd name="T52" fmla="*/ 68 w 74"/>
                  <a:gd name="T53" fmla="*/ 98 h 1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192"/>
                  <a:gd name="T83" fmla="*/ 74 w 74"/>
                  <a:gd name="T84" fmla="*/ 192 h 1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192">
                    <a:moveTo>
                      <a:pt x="68" y="98"/>
                    </a:moveTo>
                    <a:lnTo>
                      <a:pt x="68" y="87"/>
                    </a:lnTo>
                    <a:lnTo>
                      <a:pt x="68" y="76"/>
                    </a:lnTo>
                    <a:lnTo>
                      <a:pt x="45" y="38"/>
                    </a:lnTo>
                    <a:lnTo>
                      <a:pt x="17" y="5"/>
                    </a:lnTo>
                    <a:lnTo>
                      <a:pt x="6" y="0"/>
                    </a:lnTo>
                    <a:lnTo>
                      <a:pt x="0" y="5"/>
                    </a:lnTo>
                    <a:lnTo>
                      <a:pt x="17" y="21"/>
                    </a:lnTo>
                    <a:lnTo>
                      <a:pt x="28" y="32"/>
                    </a:lnTo>
                    <a:lnTo>
                      <a:pt x="40" y="43"/>
                    </a:lnTo>
                    <a:lnTo>
                      <a:pt x="45" y="54"/>
                    </a:lnTo>
                    <a:lnTo>
                      <a:pt x="45" y="60"/>
                    </a:lnTo>
                    <a:lnTo>
                      <a:pt x="56" y="82"/>
                    </a:lnTo>
                    <a:lnTo>
                      <a:pt x="56" y="104"/>
                    </a:lnTo>
                    <a:lnTo>
                      <a:pt x="45" y="120"/>
                    </a:lnTo>
                    <a:lnTo>
                      <a:pt x="45" y="126"/>
                    </a:lnTo>
                    <a:lnTo>
                      <a:pt x="45" y="137"/>
                    </a:lnTo>
                    <a:lnTo>
                      <a:pt x="45" y="148"/>
                    </a:lnTo>
                    <a:lnTo>
                      <a:pt x="56" y="164"/>
                    </a:lnTo>
                    <a:lnTo>
                      <a:pt x="56" y="180"/>
                    </a:lnTo>
                    <a:lnTo>
                      <a:pt x="62" y="191"/>
                    </a:lnTo>
                    <a:lnTo>
                      <a:pt x="73" y="180"/>
                    </a:lnTo>
                    <a:lnTo>
                      <a:pt x="68" y="158"/>
                    </a:lnTo>
                    <a:lnTo>
                      <a:pt x="56" y="142"/>
                    </a:lnTo>
                    <a:lnTo>
                      <a:pt x="62" y="120"/>
                    </a:lnTo>
                    <a:lnTo>
                      <a:pt x="68" y="98"/>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48" name="Freeform 49"/>
              <p:cNvSpPr>
                <a:spLocks/>
              </p:cNvSpPr>
              <p:nvPr/>
            </p:nvSpPr>
            <p:spPr bwMode="auto">
              <a:xfrm>
                <a:off x="3066" y="3066"/>
                <a:ext cx="52" cy="61"/>
              </a:xfrm>
              <a:custGeom>
                <a:avLst/>
                <a:gdLst>
                  <a:gd name="T0" fmla="*/ 51 w 52"/>
                  <a:gd name="T1" fmla="*/ 28 h 61"/>
                  <a:gd name="T2" fmla="*/ 40 w 52"/>
                  <a:gd name="T3" fmla="*/ 22 h 61"/>
                  <a:gd name="T4" fmla="*/ 6 w 52"/>
                  <a:gd name="T5" fmla="*/ 0 h 61"/>
                  <a:gd name="T6" fmla="*/ 0 w 52"/>
                  <a:gd name="T7" fmla="*/ 22 h 61"/>
                  <a:gd name="T8" fmla="*/ 12 w 52"/>
                  <a:gd name="T9" fmla="*/ 38 h 61"/>
                  <a:gd name="T10" fmla="*/ 17 w 52"/>
                  <a:gd name="T11" fmla="*/ 60 h 61"/>
                  <a:gd name="T12" fmla="*/ 34 w 52"/>
                  <a:gd name="T13" fmla="*/ 49 h 61"/>
                  <a:gd name="T14" fmla="*/ 51 w 52"/>
                  <a:gd name="T15" fmla="*/ 44 h 61"/>
                  <a:gd name="T16" fmla="*/ 51 w 52"/>
                  <a:gd name="T17" fmla="*/ 28 h 61"/>
                  <a:gd name="T18" fmla="*/ 51 w 52"/>
                  <a:gd name="T19" fmla="*/ 28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61"/>
                  <a:gd name="T32" fmla="*/ 52 w 52"/>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61">
                    <a:moveTo>
                      <a:pt x="51" y="28"/>
                    </a:moveTo>
                    <a:lnTo>
                      <a:pt x="40" y="22"/>
                    </a:lnTo>
                    <a:lnTo>
                      <a:pt x="6" y="0"/>
                    </a:lnTo>
                    <a:lnTo>
                      <a:pt x="0" y="22"/>
                    </a:lnTo>
                    <a:lnTo>
                      <a:pt x="12" y="38"/>
                    </a:lnTo>
                    <a:lnTo>
                      <a:pt x="17" y="60"/>
                    </a:lnTo>
                    <a:lnTo>
                      <a:pt x="34" y="49"/>
                    </a:lnTo>
                    <a:lnTo>
                      <a:pt x="51" y="44"/>
                    </a:lnTo>
                    <a:lnTo>
                      <a:pt x="51" y="28"/>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grpSp>
            <p:nvGrpSpPr>
              <p:cNvPr id="21549" name="Group 50"/>
              <p:cNvGrpSpPr>
                <a:grpSpLocks/>
              </p:cNvGrpSpPr>
              <p:nvPr/>
            </p:nvGrpSpPr>
            <p:grpSpPr bwMode="auto">
              <a:xfrm>
                <a:off x="2965" y="2951"/>
                <a:ext cx="153" cy="703"/>
                <a:chOff x="2965" y="2951"/>
                <a:chExt cx="153" cy="703"/>
              </a:xfrm>
            </p:grpSpPr>
            <p:sp>
              <p:nvSpPr>
                <p:cNvPr id="21559" name="Freeform 51"/>
                <p:cNvSpPr>
                  <a:spLocks/>
                </p:cNvSpPr>
                <p:nvPr/>
              </p:nvSpPr>
              <p:spPr bwMode="auto">
                <a:xfrm>
                  <a:off x="2982" y="3444"/>
                  <a:ext cx="136" cy="89"/>
                </a:xfrm>
                <a:custGeom>
                  <a:avLst/>
                  <a:gdLst>
                    <a:gd name="T0" fmla="*/ 135 w 136"/>
                    <a:gd name="T1" fmla="*/ 11 h 89"/>
                    <a:gd name="T2" fmla="*/ 135 w 136"/>
                    <a:gd name="T3" fmla="*/ 0 h 89"/>
                    <a:gd name="T4" fmla="*/ 96 w 136"/>
                    <a:gd name="T5" fmla="*/ 0 h 89"/>
                    <a:gd name="T6" fmla="*/ 0 w 136"/>
                    <a:gd name="T7" fmla="*/ 77 h 89"/>
                    <a:gd name="T8" fmla="*/ 5 w 136"/>
                    <a:gd name="T9" fmla="*/ 88 h 89"/>
                    <a:gd name="T10" fmla="*/ 73 w 136"/>
                    <a:gd name="T11" fmla="*/ 44 h 89"/>
                    <a:gd name="T12" fmla="*/ 135 w 136"/>
                    <a:gd name="T13" fmla="*/ 11 h 89"/>
                    <a:gd name="T14" fmla="*/ 135 w 136"/>
                    <a:gd name="T15" fmla="*/ 11 h 8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89"/>
                    <a:gd name="T26" fmla="*/ 136 w 136"/>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89">
                      <a:moveTo>
                        <a:pt x="135" y="11"/>
                      </a:moveTo>
                      <a:lnTo>
                        <a:pt x="135" y="0"/>
                      </a:lnTo>
                      <a:lnTo>
                        <a:pt x="96" y="0"/>
                      </a:lnTo>
                      <a:lnTo>
                        <a:pt x="0" y="77"/>
                      </a:lnTo>
                      <a:lnTo>
                        <a:pt x="5" y="88"/>
                      </a:lnTo>
                      <a:lnTo>
                        <a:pt x="73" y="44"/>
                      </a:lnTo>
                      <a:lnTo>
                        <a:pt x="135" y="11"/>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0" name="Freeform 52"/>
                <p:cNvSpPr>
                  <a:spLocks/>
                </p:cNvSpPr>
                <p:nvPr/>
              </p:nvSpPr>
              <p:spPr bwMode="auto">
                <a:xfrm>
                  <a:off x="2987" y="3455"/>
                  <a:ext cx="131" cy="100"/>
                </a:xfrm>
                <a:custGeom>
                  <a:avLst/>
                  <a:gdLst>
                    <a:gd name="T0" fmla="*/ 130 w 131"/>
                    <a:gd name="T1" fmla="*/ 0 h 100"/>
                    <a:gd name="T2" fmla="*/ 68 w 131"/>
                    <a:gd name="T3" fmla="*/ 33 h 100"/>
                    <a:gd name="T4" fmla="*/ 0 w 131"/>
                    <a:gd name="T5" fmla="*/ 77 h 100"/>
                    <a:gd name="T6" fmla="*/ 17 w 131"/>
                    <a:gd name="T7" fmla="*/ 99 h 100"/>
                    <a:gd name="T8" fmla="*/ 130 w 131"/>
                    <a:gd name="T9" fmla="*/ 17 h 100"/>
                    <a:gd name="T10" fmla="*/ 130 w 131"/>
                    <a:gd name="T11" fmla="*/ 0 h 100"/>
                    <a:gd name="T12" fmla="*/ 130 w 131"/>
                    <a:gd name="T13" fmla="*/ 0 h 100"/>
                    <a:gd name="T14" fmla="*/ 0 60000 65536"/>
                    <a:gd name="T15" fmla="*/ 0 60000 65536"/>
                    <a:gd name="T16" fmla="*/ 0 60000 65536"/>
                    <a:gd name="T17" fmla="*/ 0 60000 65536"/>
                    <a:gd name="T18" fmla="*/ 0 60000 65536"/>
                    <a:gd name="T19" fmla="*/ 0 60000 65536"/>
                    <a:gd name="T20" fmla="*/ 0 60000 65536"/>
                    <a:gd name="T21" fmla="*/ 0 w 131"/>
                    <a:gd name="T22" fmla="*/ 0 h 100"/>
                    <a:gd name="T23" fmla="*/ 131 w 13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 h="100">
                      <a:moveTo>
                        <a:pt x="130" y="0"/>
                      </a:moveTo>
                      <a:lnTo>
                        <a:pt x="68" y="33"/>
                      </a:lnTo>
                      <a:lnTo>
                        <a:pt x="0" y="77"/>
                      </a:lnTo>
                      <a:lnTo>
                        <a:pt x="17" y="99"/>
                      </a:lnTo>
                      <a:lnTo>
                        <a:pt x="130" y="17"/>
                      </a:lnTo>
                      <a:lnTo>
                        <a:pt x="13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1" name="Freeform 53"/>
                <p:cNvSpPr>
                  <a:spLocks/>
                </p:cNvSpPr>
                <p:nvPr/>
              </p:nvSpPr>
              <p:spPr bwMode="auto">
                <a:xfrm>
                  <a:off x="3004" y="3472"/>
                  <a:ext cx="114" cy="110"/>
                </a:xfrm>
                <a:custGeom>
                  <a:avLst/>
                  <a:gdLst>
                    <a:gd name="T0" fmla="*/ 113 w 114"/>
                    <a:gd name="T1" fmla="*/ 27 h 110"/>
                    <a:gd name="T2" fmla="*/ 113 w 114"/>
                    <a:gd name="T3" fmla="*/ 0 h 110"/>
                    <a:gd name="T4" fmla="*/ 0 w 114"/>
                    <a:gd name="T5" fmla="*/ 82 h 110"/>
                    <a:gd name="T6" fmla="*/ 6 w 114"/>
                    <a:gd name="T7" fmla="*/ 109 h 110"/>
                    <a:gd name="T8" fmla="*/ 113 w 114"/>
                    <a:gd name="T9" fmla="*/ 27 h 110"/>
                    <a:gd name="T10" fmla="*/ 113 w 114"/>
                    <a:gd name="T11" fmla="*/ 27 h 110"/>
                    <a:gd name="T12" fmla="*/ 0 60000 65536"/>
                    <a:gd name="T13" fmla="*/ 0 60000 65536"/>
                    <a:gd name="T14" fmla="*/ 0 60000 65536"/>
                    <a:gd name="T15" fmla="*/ 0 60000 65536"/>
                    <a:gd name="T16" fmla="*/ 0 60000 65536"/>
                    <a:gd name="T17" fmla="*/ 0 60000 65536"/>
                    <a:gd name="T18" fmla="*/ 0 w 114"/>
                    <a:gd name="T19" fmla="*/ 0 h 110"/>
                    <a:gd name="T20" fmla="*/ 114 w 114"/>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14" h="110">
                      <a:moveTo>
                        <a:pt x="113" y="27"/>
                      </a:moveTo>
                      <a:lnTo>
                        <a:pt x="113" y="0"/>
                      </a:lnTo>
                      <a:lnTo>
                        <a:pt x="0" y="82"/>
                      </a:lnTo>
                      <a:lnTo>
                        <a:pt x="6" y="109"/>
                      </a:lnTo>
                      <a:lnTo>
                        <a:pt x="113" y="27"/>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2" name="Freeform 54"/>
                <p:cNvSpPr>
                  <a:spLocks/>
                </p:cNvSpPr>
                <p:nvPr/>
              </p:nvSpPr>
              <p:spPr bwMode="auto">
                <a:xfrm>
                  <a:off x="2971" y="3439"/>
                  <a:ext cx="108" cy="83"/>
                </a:xfrm>
                <a:custGeom>
                  <a:avLst/>
                  <a:gdLst>
                    <a:gd name="T0" fmla="*/ 84 w 108"/>
                    <a:gd name="T1" fmla="*/ 0 h 83"/>
                    <a:gd name="T2" fmla="*/ 45 w 108"/>
                    <a:gd name="T3" fmla="*/ 38 h 83"/>
                    <a:gd name="T4" fmla="*/ 0 w 108"/>
                    <a:gd name="T5" fmla="*/ 66 h 83"/>
                    <a:gd name="T6" fmla="*/ 11 w 108"/>
                    <a:gd name="T7" fmla="*/ 82 h 83"/>
                    <a:gd name="T8" fmla="*/ 107 w 108"/>
                    <a:gd name="T9" fmla="*/ 5 h 83"/>
                    <a:gd name="T10" fmla="*/ 84 w 108"/>
                    <a:gd name="T11" fmla="*/ 0 h 83"/>
                    <a:gd name="T12" fmla="*/ 84 w 108"/>
                    <a:gd name="T13" fmla="*/ 0 h 83"/>
                    <a:gd name="T14" fmla="*/ 0 60000 65536"/>
                    <a:gd name="T15" fmla="*/ 0 60000 65536"/>
                    <a:gd name="T16" fmla="*/ 0 60000 65536"/>
                    <a:gd name="T17" fmla="*/ 0 60000 65536"/>
                    <a:gd name="T18" fmla="*/ 0 60000 65536"/>
                    <a:gd name="T19" fmla="*/ 0 60000 65536"/>
                    <a:gd name="T20" fmla="*/ 0 60000 65536"/>
                    <a:gd name="T21" fmla="*/ 0 w 108"/>
                    <a:gd name="T22" fmla="*/ 0 h 83"/>
                    <a:gd name="T23" fmla="*/ 108 w 108"/>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83">
                      <a:moveTo>
                        <a:pt x="84" y="0"/>
                      </a:moveTo>
                      <a:lnTo>
                        <a:pt x="45" y="38"/>
                      </a:lnTo>
                      <a:lnTo>
                        <a:pt x="0" y="66"/>
                      </a:lnTo>
                      <a:lnTo>
                        <a:pt x="11" y="82"/>
                      </a:lnTo>
                      <a:lnTo>
                        <a:pt x="107" y="5"/>
                      </a:lnTo>
                      <a:lnTo>
                        <a:pt x="84"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3" name="Freeform 55"/>
                <p:cNvSpPr>
                  <a:spLocks/>
                </p:cNvSpPr>
                <p:nvPr/>
              </p:nvSpPr>
              <p:spPr bwMode="auto">
                <a:xfrm>
                  <a:off x="3010" y="3499"/>
                  <a:ext cx="108" cy="100"/>
                </a:xfrm>
                <a:custGeom>
                  <a:avLst/>
                  <a:gdLst>
                    <a:gd name="T0" fmla="*/ 107 w 108"/>
                    <a:gd name="T1" fmla="*/ 0 h 100"/>
                    <a:gd name="T2" fmla="*/ 0 w 108"/>
                    <a:gd name="T3" fmla="*/ 82 h 100"/>
                    <a:gd name="T4" fmla="*/ 11 w 108"/>
                    <a:gd name="T5" fmla="*/ 99 h 100"/>
                    <a:gd name="T6" fmla="*/ 102 w 108"/>
                    <a:gd name="T7" fmla="*/ 22 h 100"/>
                    <a:gd name="T8" fmla="*/ 107 w 108"/>
                    <a:gd name="T9" fmla="*/ 0 h 100"/>
                    <a:gd name="T10" fmla="*/ 107 w 108"/>
                    <a:gd name="T11" fmla="*/ 0 h 100"/>
                    <a:gd name="T12" fmla="*/ 0 60000 65536"/>
                    <a:gd name="T13" fmla="*/ 0 60000 65536"/>
                    <a:gd name="T14" fmla="*/ 0 60000 65536"/>
                    <a:gd name="T15" fmla="*/ 0 60000 65536"/>
                    <a:gd name="T16" fmla="*/ 0 60000 65536"/>
                    <a:gd name="T17" fmla="*/ 0 60000 65536"/>
                    <a:gd name="T18" fmla="*/ 0 w 108"/>
                    <a:gd name="T19" fmla="*/ 0 h 100"/>
                    <a:gd name="T20" fmla="*/ 108 w 108"/>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108" h="100">
                      <a:moveTo>
                        <a:pt x="107" y="0"/>
                      </a:moveTo>
                      <a:lnTo>
                        <a:pt x="0" y="82"/>
                      </a:lnTo>
                      <a:lnTo>
                        <a:pt x="11" y="99"/>
                      </a:lnTo>
                      <a:lnTo>
                        <a:pt x="102" y="22"/>
                      </a:lnTo>
                      <a:lnTo>
                        <a:pt x="107"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4" name="Freeform 56"/>
                <p:cNvSpPr>
                  <a:spLocks/>
                </p:cNvSpPr>
                <p:nvPr/>
              </p:nvSpPr>
              <p:spPr bwMode="auto">
                <a:xfrm>
                  <a:off x="3021" y="3521"/>
                  <a:ext cx="92" cy="100"/>
                </a:xfrm>
                <a:custGeom>
                  <a:avLst/>
                  <a:gdLst>
                    <a:gd name="T0" fmla="*/ 40 w 92"/>
                    <a:gd name="T1" fmla="*/ 71 h 100"/>
                    <a:gd name="T2" fmla="*/ 91 w 92"/>
                    <a:gd name="T3" fmla="*/ 11 h 100"/>
                    <a:gd name="T4" fmla="*/ 91 w 92"/>
                    <a:gd name="T5" fmla="*/ 0 h 100"/>
                    <a:gd name="T6" fmla="*/ 0 w 92"/>
                    <a:gd name="T7" fmla="*/ 77 h 100"/>
                    <a:gd name="T8" fmla="*/ 0 w 92"/>
                    <a:gd name="T9" fmla="*/ 99 h 100"/>
                    <a:gd name="T10" fmla="*/ 40 w 92"/>
                    <a:gd name="T11" fmla="*/ 71 h 100"/>
                    <a:gd name="T12" fmla="*/ 40 w 92"/>
                    <a:gd name="T13" fmla="*/ 71 h 100"/>
                    <a:gd name="T14" fmla="*/ 0 60000 65536"/>
                    <a:gd name="T15" fmla="*/ 0 60000 65536"/>
                    <a:gd name="T16" fmla="*/ 0 60000 65536"/>
                    <a:gd name="T17" fmla="*/ 0 60000 65536"/>
                    <a:gd name="T18" fmla="*/ 0 60000 65536"/>
                    <a:gd name="T19" fmla="*/ 0 60000 65536"/>
                    <a:gd name="T20" fmla="*/ 0 60000 65536"/>
                    <a:gd name="T21" fmla="*/ 0 w 92"/>
                    <a:gd name="T22" fmla="*/ 0 h 100"/>
                    <a:gd name="T23" fmla="*/ 92 w 92"/>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0">
                      <a:moveTo>
                        <a:pt x="40" y="71"/>
                      </a:moveTo>
                      <a:lnTo>
                        <a:pt x="91" y="11"/>
                      </a:lnTo>
                      <a:lnTo>
                        <a:pt x="91" y="0"/>
                      </a:lnTo>
                      <a:lnTo>
                        <a:pt x="0" y="77"/>
                      </a:lnTo>
                      <a:lnTo>
                        <a:pt x="0" y="99"/>
                      </a:lnTo>
                      <a:lnTo>
                        <a:pt x="40" y="71"/>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5" name="Freeform 57"/>
                <p:cNvSpPr>
                  <a:spLocks/>
                </p:cNvSpPr>
                <p:nvPr/>
              </p:nvSpPr>
              <p:spPr bwMode="auto">
                <a:xfrm>
                  <a:off x="2965" y="3439"/>
                  <a:ext cx="91" cy="67"/>
                </a:xfrm>
                <a:custGeom>
                  <a:avLst/>
                  <a:gdLst>
                    <a:gd name="T0" fmla="*/ 90 w 91"/>
                    <a:gd name="T1" fmla="*/ 0 h 67"/>
                    <a:gd name="T2" fmla="*/ 79 w 91"/>
                    <a:gd name="T3" fmla="*/ 0 h 67"/>
                    <a:gd name="T4" fmla="*/ 39 w 91"/>
                    <a:gd name="T5" fmla="*/ 33 h 67"/>
                    <a:gd name="T6" fmla="*/ 0 w 91"/>
                    <a:gd name="T7" fmla="*/ 60 h 67"/>
                    <a:gd name="T8" fmla="*/ 6 w 91"/>
                    <a:gd name="T9" fmla="*/ 66 h 67"/>
                    <a:gd name="T10" fmla="*/ 51 w 91"/>
                    <a:gd name="T11" fmla="*/ 38 h 67"/>
                    <a:gd name="T12" fmla="*/ 90 w 91"/>
                    <a:gd name="T13" fmla="*/ 0 h 67"/>
                    <a:gd name="T14" fmla="*/ 90 w 91"/>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67"/>
                    <a:gd name="T26" fmla="*/ 91 w 91"/>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67">
                      <a:moveTo>
                        <a:pt x="90" y="0"/>
                      </a:moveTo>
                      <a:lnTo>
                        <a:pt x="79" y="0"/>
                      </a:lnTo>
                      <a:lnTo>
                        <a:pt x="39" y="33"/>
                      </a:lnTo>
                      <a:lnTo>
                        <a:pt x="0" y="60"/>
                      </a:lnTo>
                      <a:lnTo>
                        <a:pt x="6" y="66"/>
                      </a:lnTo>
                      <a:lnTo>
                        <a:pt x="51" y="38"/>
                      </a:lnTo>
                      <a:lnTo>
                        <a:pt x="9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6" name="Freeform 58"/>
                <p:cNvSpPr>
                  <a:spLocks/>
                </p:cNvSpPr>
                <p:nvPr/>
              </p:nvSpPr>
              <p:spPr bwMode="auto">
                <a:xfrm>
                  <a:off x="2987" y="3203"/>
                  <a:ext cx="52" cy="83"/>
                </a:xfrm>
                <a:custGeom>
                  <a:avLst/>
                  <a:gdLst>
                    <a:gd name="T0" fmla="*/ 40 w 52"/>
                    <a:gd name="T1" fmla="*/ 55 h 83"/>
                    <a:gd name="T2" fmla="*/ 51 w 52"/>
                    <a:gd name="T3" fmla="*/ 0 h 83"/>
                    <a:gd name="T4" fmla="*/ 12 w 52"/>
                    <a:gd name="T5" fmla="*/ 28 h 83"/>
                    <a:gd name="T6" fmla="*/ 0 w 52"/>
                    <a:gd name="T7" fmla="*/ 82 h 83"/>
                    <a:gd name="T8" fmla="*/ 40 w 52"/>
                    <a:gd name="T9" fmla="*/ 55 h 83"/>
                    <a:gd name="T10" fmla="*/ 40 w 52"/>
                    <a:gd name="T11" fmla="*/ 55 h 83"/>
                    <a:gd name="T12" fmla="*/ 0 60000 65536"/>
                    <a:gd name="T13" fmla="*/ 0 60000 65536"/>
                    <a:gd name="T14" fmla="*/ 0 60000 65536"/>
                    <a:gd name="T15" fmla="*/ 0 60000 65536"/>
                    <a:gd name="T16" fmla="*/ 0 60000 65536"/>
                    <a:gd name="T17" fmla="*/ 0 60000 65536"/>
                    <a:gd name="T18" fmla="*/ 0 w 52"/>
                    <a:gd name="T19" fmla="*/ 0 h 83"/>
                    <a:gd name="T20" fmla="*/ 52 w 52"/>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52" h="83">
                      <a:moveTo>
                        <a:pt x="40" y="55"/>
                      </a:moveTo>
                      <a:lnTo>
                        <a:pt x="51" y="0"/>
                      </a:lnTo>
                      <a:lnTo>
                        <a:pt x="12" y="28"/>
                      </a:lnTo>
                      <a:lnTo>
                        <a:pt x="0" y="82"/>
                      </a:lnTo>
                      <a:lnTo>
                        <a:pt x="40" y="55"/>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7" name="Freeform 59"/>
                <p:cNvSpPr>
                  <a:spLocks/>
                </p:cNvSpPr>
                <p:nvPr/>
              </p:nvSpPr>
              <p:spPr bwMode="auto">
                <a:xfrm>
                  <a:off x="2987" y="3000"/>
                  <a:ext cx="75" cy="67"/>
                </a:xfrm>
                <a:custGeom>
                  <a:avLst/>
                  <a:gdLst>
                    <a:gd name="T0" fmla="*/ 68 w 75"/>
                    <a:gd name="T1" fmla="*/ 0 h 67"/>
                    <a:gd name="T2" fmla="*/ 0 w 75"/>
                    <a:gd name="T3" fmla="*/ 50 h 67"/>
                    <a:gd name="T4" fmla="*/ 17 w 75"/>
                    <a:gd name="T5" fmla="*/ 66 h 67"/>
                    <a:gd name="T6" fmla="*/ 74 w 75"/>
                    <a:gd name="T7" fmla="*/ 22 h 67"/>
                    <a:gd name="T8" fmla="*/ 74 w 75"/>
                    <a:gd name="T9" fmla="*/ 11 h 67"/>
                    <a:gd name="T10" fmla="*/ 68 w 75"/>
                    <a:gd name="T11" fmla="*/ 6 h 67"/>
                    <a:gd name="T12" fmla="*/ 68 w 75"/>
                    <a:gd name="T13" fmla="*/ 0 h 67"/>
                    <a:gd name="T14" fmla="*/ 68 w 75"/>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67"/>
                    <a:gd name="T26" fmla="*/ 75 w 7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67">
                      <a:moveTo>
                        <a:pt x="68" y="0"/>
                      </a:moveTo>
                      <a:lnTo>
                        <a:pt x="0" y="50"/>
                      </a:lnTo>
                      <a:lnTo>
                        <a:pt x="17" y="66"/>
                      </a:lnTo>
                      <a:lnTo>
                        <a:pt x="74" y="22"/>
                      </a:lnTo>
                      <a:lnTo>
                        <a:pt x="74" y="11"/>
                      </a:lnTo>
                      <a:lnTo>
                        <a:pt x="68" y="6"/>
                      </a:lnTo>
                      <a:lnTo>
                        <a:pt x="68"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8" name="Freeform 60"/>
                <p:cNvSpPr>
                  <a:spLocks/>
                </p:cNvSpPr>
                <p:nvPr/>
              </p:nvSpPr>
              <p:spPr bwMode="auto">
                <a:xfrm>
                  <a:off x="2999" y="3132"/>
                  <a:ext cx="74" cy="72"/>
                </a:xfrm>
                <a:custGeom>
                  <a:avLst/>
                  <a:gdLst>
                    <a:gd name="T0" fmla="*/ 73 w 74"/>
                    <a:gd name="T1" fmla="*/ 0 h 72"/>
                    <a:gd name="T2" fmla="*/ 5 w 74"/>
                    <a:gd name="T3" fmla="*/ 49 h 72"/>
                    <a:gd name="T4" fmla="*/ 0 w 74"/>
                    <a:gd name="T5" fmla="*/ 71 h 72"/>
                    <a:gd name="T6" fmla="*/ 56 w 74"/>
                    <a:gd name="T7" fmla="*/ 33 h 72"/>
                    <a:gd name="T8" fmla="*/ 62 w 74"/>
                    <a:gd name="T9" fmla="*/ 22 h 72"/>
                    <a:gd name="T10" fmla="*/ 73 w 74"/>
                    <a:gd name="T11" fmla="*/ 5 h 72"/>
                    <a:gd name="T12" fmla="*/ 73 w 74"/>
                    <a:gd name="T13" fmla="*/ 0 h 72"/>
                    <a:gd name="T14" fmla="*/ 73 w 74"/>
                    <a:gd name="T15" fmla="*/ 0 h 72"/>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72"/>
                    <a:gd name="T26" fmla="*/ 74 w 74"/>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72">
                      <a:moveTo>
                        <a:pt x="73" y="0"/>
                      </a:moveTo>
                      <a:lnTo>
                        <a:pt x="5" y="49"/>
                      </a:lnTo>
                      <a:lnTo>
                        <a:pt x="0" y="71"/>
                      </a:lnTo>
                      <a:lnTo>
                        <a:pt x="56" y="33"/>
                      </a:lnTo>
                      <a:lnTo>
                        <a:pt x="62" y="22"/>
                      </a:lnTo>
                      <a:lnTo>
                        <a:pt x="73" y="5"/>
                      </a:lnTo>
                      <a:lnTo>
                        <a:pt x="73"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69" name="Freeform 61"/>
                <p:cNvSpPr>
                  <a:spLocks/>
                </p:cNvSpPr>
                <p:nvPr/>
              </p:nvSpPr>
              <p:spPr bwMode="auto">
                <a:xfrm>
                  <a:off x="2982" y="2989"/>
                  <a:ext cx="74" cy="62"/>
                </a:xfrm>
                <a:custGeom>
                  <a:avLst/>
                  <a:gdLst>
                    <a:gd name="T0" fmla="*/ 68 w 74"/>
                    <a:gd name="T1" fmla="*/ 0 h 62"/>
                    <a:gd name="T2" fmla="*/ 0 w 74"/>
                    <a:gd name="T3" fmla="*/ 44 h 62"/>
                    <a:gd name="T4" fmla="*/ 5 w 74"/>
                    <a:gd name="T5" fmla="*/ 61 h 62"/>
                    <a:gd name="T6" fmla="*/ 73 w 74"/>
                    <a:gd name="T7" fmla="*/ 11 h 62"/>
                    <a:gd name="T8" fmla="*/ 68 w 74"/>
                    <a:gd name="T9" fmla="*/ 0 h 62"/>
                    <a:gd name="T10" fmla="*/ 68 w 74"/>
                    <a:gd name="T11" fmla="*/ 0 h 62"/>
                    <a:gd name="T12" fmla="*/ 0 60000 65536"/>
                    <a:gd name="T13" fmla="*/ 0 60000 65536"/>
                    <a:gd name="T14" fmla="*/ 0 60000 65536"/>
                    <a:gd name="T15" fmla="*/ 0 60000 65536"/>
                    <a:gd name="T16" fmla="*/ 0 60000 65536"/>
                    <a:gd name="T17" fmla="*/ 0 60000 65536"/>
                    <a:gd name="T18" fmla="*/ 0 w 74"/>
                    <a:gd name="T19" fmla="*/ 0 h 62"/>
                    <a:gd name="T20" fmla="*/ 74 w 74"/>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74" h="62">
                      <a:moveTo>
                        <a:pt x="68" y="0"/>
                      </a:moveTo>
                      <a:lnTo>
                        <a:pt x="0" y="44"/>
                      </a:lnTo>
                      <a:lnTo>
                        <a:pt x="5" y="61"/>
                      </a:lnTo>
                      <a:lnTo>
                        <a:pt x="73" y="11"/>
                      </a:lnTo>
                      <a:lnTo>
                        <a:pt x="68"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0" name="Freeform 62"/>
                <p:cNvSpPr>
                  <a:spLocks/>
                </p:cNvSpPr>
                <p:nvPr/>
              </p:nvSpPr>
              <p:spPr bwMode="auto">
                <a:xfrm>
                  <a:off x="3010" y="3044"/>
                  <a:ext cx="57" cy="67"/>
                </a:xfrm>
                <a:custGeom>
                  <a:avLst/>
                  <a:gdLst>
                    <a:gd name="T0" fmla="*/ 56 w 57"/>
                    <a:gd name="T1" fmla="*/ 0 h 67"/>
                    <a:gd name="T2" fmla="*/ 6 w 57"/>
                    <a:gd name="T3" fmla="*/ 33 h 67"/>
                    <a:gd name="T4" fmla="*/ 6 w 57"/>
                    <a:gd name="T5" fmla="*/ 39 h 67"/>
                    <a:gd name="T6" fmla="*/ 0 w 57"/>
                    <a:gd name="T7" fmla="*/ 60 h 67"/>
                    <a:gd name="T8" fmla="*/ 0 w 57"/>
                    <a:gd name="T9" fmla="*/ 66 h 67"/>
                    <a:gd name="T10" fmla="*/ 45 w 57"/>
                    <a:gd name="T11" fmla="*/ 39 h 67"/>
                    <a:gd name="T12" fmla="*/ 45 w 57"/>
                    <a:gd name="T13" fmla="*/ 22 h 67"/>
                    <a:gd name="T14" fmla="*/ 56 w 57"/>
                    <a:gd name="T15" fmla="*/ 11 h 67"/>
                    <a:gd name="T16" fmla="*/ 56 w 57"/>
                    <a:gd name="T17" fmla="*/ 0 h 67"/>
                    <a:gd name="T18" fmla="*/ 56 w 57"/>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7"/>
                    <a:gd name="T32" fmla="*/ 57 w 57"/>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7">
                      <a:moveTo>
                        <a:pt x="56" y="0"/>
                      </a:moveTo>
                      <a:lnTo>
                        <a:pt x="6" y="33"/>
                      </a:lnTo>
                      <a:lnTo>
                        <a:pt x="6" y="39"/>
                      </a:lnTo>
                      <a:lnTo>
                        <a:pt x="0" y="60"/>
                      </a:lnTo>
                      <a:lnTo>
                        <a:pt x="0" y="66"/>
                      </a:lnTo>
                      <a:lnTo>
                        <a:pt x="45" y="39"/>
                      </a:lnTo>
                      <a:lnTo>
                        <a:pt x="45" y="22"/>
                      </a:lnTo>
                      <a:lnTo>
                        <a:pt x="56" y="11"/>
                      </a:lnTo>
                      <a:lnTo>
                        <a:pt x="56"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1" name="Freeform 63"/>
                <p:cNvSpPr>
                  <a:spLocks/>
                </p:cNvSpPr>
                <p:nvPr/>
              </p:nvSpPr>
              <p:spPr bwMode="auto">
                <a:xfrm>
                  <a:off x="3004" y="3110"/>
                  <a:ext cx="69" cy="72"/>
                </a:xfrm>
                <a:custGeom>
                  <a:avLst/>
                  <a:gdLst>
                    <a:gd name="T0" fmla="*/ 62 w 69"/>
                    <a:gd name="T1" fmla="*/ 0 h 72"/>
                    <a:gd name="T2" fmla="*/ 6 w 69"/>
                    <a:gd name="T3" fmla="*/ 44 h 72"/>
                    <a:gd name="T4" fmla="*/ 0 w 69"/>
                    <a:gd name="T5" fmla="*/ 71 h 72"/>
                    <a:gd name="T6" fmla="*/ 68 w 69"/>
                    <a:gd name="T7" fmla="*/ 22 h 72"/>
                    <a:gd name="T8" fmla="*/ 62 w 69"/>
                    <a:gd name="T9" fmla="*/ 0 h 72"/>
                    <a:gd name="T10" fmla="*/ 62 w 69"/>
                    <a:gd name="T11" fmla="*/ 0 h 72"/>
                    <a:gd name="T12" fmla="*/ 0 60000 65536"/>
                    <a:gd name="T13" fmla="*/ 0 60000 65536"/>
                    <a:gd name="T14" fmla="*/ 0 60000 65536"/>
                    <a:gd name="T15" fmla="*/ 0 60000 65536"/>
                    <a:gd name="T16" fmla="*/ 0 60000 65536"/>
                    <a:gd name="T17" fmla="*/ 0 60000 65536"/>
                    <a:gd name="T18" fmla="*/ 0 w 69"/>
                    <a:gd name="T19" fmla="*/ 0 h 72"/>
                    <a:gd name="T20" fmla="*/ 69 w 69"/>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9" h="72">
                      <a:moveTo>
                        <a:pt x="62" y="0"/>
                      </a:moveTo>
                      <a:lnTo>
                        <a:pt x="6" y="44"/>
                      </a:lnTo>
                      <a:lnTo>
                        <a:pt x="0" y="71"/>
                      </a:lnTo>
                      <a:lnTo>
                        <a:pt x="68" y="22"/>
                      </a:lnTo>
                      <a:lnTo>
                        <a:pt x="62"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2" name="Freeform 64"/>
                <p:cNvSpPr>
                  <a:spLocks/>
                </p:cNvSpPr>
                <p:nvPr/>
              </p:nvSpPr>
              <p:spPr bwMode="auto">
                <a:xfrm>
                  <a:off x="2999" y="3165"/>
                  <a:ext cx="57" cy="67"/>
                </a:xfrm>
                <a:custGeom>
                  <a:avLst/>
                  <a:gdLst>
                    <a:gd name="T0" fmla="*/ 56 w 57"/>
                    <a:gd name="T1" fmla="*/ 0 h 67"/>
                    <a:gd name="T2" fmla="*/ 0 w 57"/>
                    <a:gd name="T3" fmla="*/ 38 h 67"/>
                    <a:gd name="T4" fmla="*/ 0 w 57"/>
                    <a:gd name="T5" fmla="*/ 66 h 67"/>
                    <a:gd name="T6" fmla="*/ 39 w 57"/>
                    <a:gd name="T7" fmla="*/ 38 h 67"/>
                    <a:gd name="T8" fmla="*/ 56 w 57"/>
                    <a:gd name="T9" fmla="*/ 0 h 67"/>
                    <a:gd name="T10" fmla="*/ 56 w 57"/>
                    <a:gd name="T11" fmla="*/ 0 h 67"/>
                    <a:gd name="T12" fmla="*/ 0 60000 65536"/>
                    <a:gd name="T13" fmla="*/ 0 60000 65536"/>
                    <a:gd name="T14" fmla="*/ 0 60000 65536"/>
                    <a:gd name="T15" fmla="*/ 0 60000 65536"/>
                    <a:gd name="T16" fmla="*/ 0 60000 65536"/>
                    <a:gd name="T17" fmla="*/ 0 60000 65536"/>
                    <a:gd name="T18" fmla="*/ 0 w 57"/>
                    <a:gd name="T19" fmla="*/ 0 h 67"/>
                    <a:gd name="T20" fmla="*/ 57 w 57"/>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57" h="67">
                      <a:moveTo>
                        <a:pt x="56" y="0"/>
                      </a:moveTo>
                      <a:lnTo>
                        <a:pt x="0" y="38"/>
                      </a:lnTo>
                      <a:lnTo>
                        <a:pt x="0" y="66"/>
                      </a:lnTo>
                      <a:lnTo>
                        <a:pt x="39" y="38"/>
                      </a:lnTo>
                      <a:lnTo>
                        <a:pt x="56"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3" name="Freeform 65"/>
                <p:cNvSpPr>
                  <a:spLocks/>
                </p:cNvSpPr>
                <p:nvPr/>
              </p:nvSpPr>
              <p:spPr bwMode="auto">
                <a:xfrm>
                  <a:off x="2982" y="2978"/>
                  <a:ext cx="69" cy="56"/>
                </a:xfrm>
                <a:custGeom>
                  <a:avLst/>
                  <a:gdLst>
                    <a:gd name="T0" fmla="*/ 68 w 69"/>
                    <a:gd name="T1" fmla="*/ 11 h 56"/>
                    <a:gd name="T2" fmla="*/ 56 w 69"/>
                    <a:gd name="T3" fmla="*/ 0 h 56"/>
                    <a:gd name="T4" fmla="*/ 5 w 69"/>
                    <a:gd name="T5" fmla="*/ 28 h 56"/>
                    <a:gd name="T6" fmla="*/ 0 w 69"/>
                    <a:gd name="T7" fmla="*/ 50 h 56"/>
                    <a:gd name="T8" fmla="*/ 0 w 69"/>
                    <a:gd name="T9" fmla="*/ 55 h 56"/>
                    <a:gd name="T10" fmla="*/ 68 w 69"/>
                    <a:gd name="T11" fmla="*/ 11 h 56"/>
                    <a:gd name="T12" fmla="*/ 68 w 69"/>
                    <a:gd name="T13" fmla="*/ 11 h 56"/>
                    <a:gd name="T14" fmla="*/ 0 60000 65536"/>
                    <a:gd name="T15" fmla="*/ 0 60000 65536"/>
                    <a:gd name="T16" fmla="*/ 0 60000 65536"/>
                    <a:gd name="T17" fmla="*/ 0 60000 65536"/>
                    <a:gd name="T18" fmla="*/ 0 60000 65536"/>
                    <a:gd name="T19" fmla="*/ 0 60000 65536"/>
                    <a:gd name="T20" fmla="*/ 0 60000 65536"/>
                    <a:gd name="T21" fmla="*/ 0 w 69"/>
                    <a:gd name="T22" fmla="*/ 0 h 56"/>
                    <a:gd name="T23" fmla="*/ 69 w 6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56">
                      <a:moveTo>
                        <a:pt x="68" y="11"/>
                      </a:moveTo>
                      <a:lnTo>
                        <a:pt x="56" y="0"/>
                      </a:lnTo>
                      <a:lnTo>
                        <a:pt x="5" y="28"/>
                      </a:lnTo>
                      <a:lnTo>
                        <a:pt x="0" y="50"/>
                      </a:lnTo>
                      <a:lnTo>
                        <a:pt x="0" y="55"/>
                      </a:lnTo>
                      <a:lnTo>
                        <a:pt x="68" y="11"/>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4" name="Freeform 66"/>
                <p:cNvSpPr>
                  <a:spLocks/>
                </p:cNvSpPr>
                <p:nvPr/>
              </p:nvSpPr>
              <p:spPr bwMode="auto">
                <a:xfrm>
                  <a:off x="3004" y="3022"/>
                  <a:ext cx="63" cy="56"/>
                </a:xfrm>
                <a:custGeom>
                  <a:avLst/>
                  <a:gdLst>
                    <a:gd name="T0" fmla="*/ 57 w 63"/>
                    <a:gd name="T1" fmla="*/ 0 h 56"/>
                    <a:gd name="T2" fmla="*/ 0 w 63"/>
                    <a:gd name="T3" fmla="*/ 44 h 56"/>
                    <a:gd name="T4" fmla="*/ 12 w 63"/>
                    <a:gd name="T5" fmla="*/ 55 h 56"/>
                    <a:gd name="T6" fmla="*/ 62 w 63"/>
                    <a:gd name="T7" fmla="*/ 22 h 56"/>
                    <a:gd name="T8" fmla="*/ 57 w 63"/>
                    <a:gd name="T9" fmla="*/ 0 h 56"/>
                    <a:gd name="T10" fmla="*/ 57 w 63"/>
                    <a:gd name="T11" fmla="*/ 0 h 56"/>
                    <a:gd name="T12" fmla="*/ 0 60000 65536"/>
                    <a:gd name="T13" fmla="*/ 0 60000 65536"/>
                    <a:gd name="T14" fmla="*/ 0 60000 65536"/>
                    <a:gd name="T15" fmla="*/ 0 60000 65536"/>
                    <a:gd name="T16" fmla="*/ 0 60000 65536"/>
                    <a:gd name="T17" fmla="*/ 0 60000 65536"/>
                    <a:gd name="T18" fmla="*/ 0 w 63"/>
                    <a:gd name="T19" fmla="*/ 0 h 56"/>
                    <a:gd name="T20" fmla="*/ 63 w 6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63" h="56">
                      <a:moveTo>
                        <a:pt x="57" y="0"/>
                      </a:moveTo>
                      <a:lnTo>
                        <a:pt x="0" y="44"/>
                      </a:lnTo>
                      <a:lnTo>
                        <a:pt x="12" y="55"/>
                      </a:lnTo>
                      <a:lnTo>
                        <a:pt x="62" y="22"/>
                      </a:lnTo>
                      <a:lnTo>
                        <a:pt x="57"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5" name="Freeform 67"/>
                <p:cNvSpPr>
                  <a:spLocks/>
                </p:cNvSpPr>
                <p:nvPr/>
              </p:nvSpPr>
              <p:spPr bwMode="auto">
                <a:xfrm>
                  <a:off x="3010" y="3094"/>
                  <a:ext cx="57" cy="61"/>
                </a:xfrm>
                <a:custGeom>
                  <a:avLst/>
                  <a:gdLst>
                    <a:gd name="T0" fmla="*/ 56 w 57"/>
                    <a:gd name="T1" fmla="*/ 16 h 61"/>
                    <a:gd name="T2" fmla="*/ 45 w 57"/>
                    <a:gd name="T3" fmla="*/ 0 h 61"/>
                    <a:gd name="T4" fmla="*/ 0 w 57"/>
                    <a:gd name="T5" fmla="*/ 38 h 61"/>
                    <a:gd name="T6" fmla="*/ 0 w 57"/>
                    <a:gd name="T7" fmla="*/ 60 h 61"/>
                    <a:gd name="T8" fmla="*/ 56 w 57"/>
                    <a:gd name="T9" fmla="*/ 16 h 61"/>
                    <a:gd name="T10" fmla="*/ 56 w 57"/>
                    <a:gd name="T11" fmla="*/ 16 h 61"/>
                    <a:gd name="T12" fmla="*/ 0 60000 65536"/>
                    <a:gd name="T13" fmla="*/ 0 60000 65536"/>
                    <a:gd name="T14" fmla="*/ 0 60000 65536"/>
                    <a:gd name="T15" fmla="*/ 0 60000 65536"/>
                    <a:gd name="T16" fmla="*/ 0 60000 65536"/>
                    <a:gd name="T17" fmla="*/ 0 60000 65536"/>
                    <a:gd name="T18" fmla="*/ 0 w 57"/>
                    <a:gd name="T19" fmla="*/ 0 h 61"/>
                    <a:gd name="T20" fmla="*/ 57 w 5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57" h="61">
                      <a:moveTo>
                        <a:pt x="56" y="16"/>
                      </a:moveTo>
                      <a:lnTo>
                        <a:pt x="45" y="0"/>
                      </a:lnTo>
                      <a:lnTo>
                        <a:pt x="0" y="38"/>
                      </a:lnTo>
                      <a:lnTo>
                        <a:pt x="0" y="60"/>
                      </a:lnTo>
                      <a:lnTo>
                        <a:pt x="56" y="16"/>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6" name="Freeform 68"/>
                <p:cNvSpPr>
                  <a:spLocks/>
                </p:cNvSpPr>
                <p:nvPr/>
              </p:nvSpPr>
              <p:spPr bwMode="auto">
                <a:xfrm>
                  <a:off x="2971" y="3285"/>
                  <a:ext cx="51" cy="67"/>
                </a:xfrm>
                <a:custGeom>
                  <a:avLst/>
                  <a:gdLst>
                    <a:gd name="T0" fmla="*/ 50 w 51"/>
                    <a:gd name="T1" fmla="*/ 0 h 67"/>
                    <a:gd name="T2" fmla="*/ 11 w 51"/>
                    <a:gd name="T3" fmla="*/ 28 h 67"/>
                    <a:gd name="T4" fmla="*/ 0 w 51"/>
                    <a:gd name="T5" fmla="*/ 66 h 67"/>
                    <a:gd name="T6" fmla="*/ 45 w 51"/>
                    <a:gd name="T7" fmla="*/ 33 h 67"/>
                    <a:gd name="T8" fmla="*/ 50 w 51"/>
                    <a:gd name="T9" fmla="*/ 0 h 67"/>
                    <a:gd name="T10" fmla="*/ 50 w 51"/>
                    <a:gd name="T11" fmla="*/ 0 h 67"/>
                    <a:gd name="T12" fmla="*/ 0 60000 65536"/>
                    <a:gd name="T13" fmla="*/ 0 60000 65536"/>
                    <a:gd name="T14" fmla="*/ 0 60000 65536"/>
                    <a:gd name="T15" fmla="*/ 0 60000 65536"/>
                    <a:gd name="T16" fmla="*/ 0 60000 65536"/>
                    <a:gd name="T17" fmla="*/ 0 60000 65536"/>
                    <a:gd name="T18" fmla="*/ 0 w 51"/>
                    <a:gd name="T19" fmla="*/ 0 h 67"/>
                    <a:gd name="T20" fmla="*/ 51 w 51"/>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51" h="67">
                      <a:moveTo>
                        <a:pt x="50" y="0"/>
                      </a:moveTo>
                      <a:lnTo>
                        <a:pt x="11" y="28"/>
                      </a:lnTo>
                      <a:lnTo>
                        <a:pt x="0" y="66"/>
                      </a:lnTo>
                      <a:lnTo>
                        <a:pt x="45" y="33"/>
                      </a:lnTo>
                      <a:lnTo>
                        <a:pt x="5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7" name="Freeform 69"/>
                <p:cNvSpPr>
                  <a:spLocks/>
                </p:cNvSpPr>
                <p:nvPr/>
              </p:nvSpPr>
              <p:spPr bwMode="auto">
                <a:xfrm>
                  <a:off x="2971" y="3318"/>
                  <a:ext cx="46" cy="62"/>
                </a:xfrm>
                <a:custGeom>
                  <a:avLst/>
                  <a:gdLst>
                    <a:gd name="T0" fmla="*/ 0 w 46"/>
                    <a:gd name="T1" fmla="*/ 61 h 62"/>
                    <a:gd name="T2" fmla="*/ 39 w 46"/>
                    <a:gd name="T3" fmla="*/ 33 h 62"/>
                    <a:gd name="T4" fmla="*/ 45 w 46"/>
                    <a:gd name="T5" fmla="*/ 0 h 62"/>
                    <a:gd name="T6" fmla="*/ 0 w 46"/>
                    <a:gd name="T7" fmla="*/ 33 h 62"/>
                    <a:gd name="T8" fmla="*/ 0 w 46"/>
                    <a:gd name="T9" fmla="*/ 55 h 62"/>
                    <a:gd name="T10" fmla="*/ 0 w 46"/>
                    <a:gd name="T11" fmla="*/ 61 h 62"/>
                    <a:gd name="T12" fmla="*/ 0 w 46"/>
                    <a:gd name="T13" fmla="*/ 61 h 62"/>
                    <a:gd name="T14" fmla="*/ 0 60000 65536"/>
                    <a:gd name="T15" fmla="*/ 0 60000 65536"/>
                    <a:gd name="T16" fmla="*/ 0 60000 65536"/>
                    <a:gd name="T17" fmla="*/ 0 60000 65536"/>
                    <a:gd name="T18" fmla="*/ 0 60000 65536"/>
                    <a:gd name="T19" fmla="*/ 0 60000 65536"/>
                    <a:gd name="T20" fmla="*/ 0 60000 65536"/>
                    <a:gd name="T21" fmla="*/ 0 w 46"/>
                    <a:gd name="T22" fmla="*/ 0 h 62"/>
                    <a:gd name="T23" fmla="*/ 46 w 46"/>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62">
                      <a:moveTo>
                        <a:pt x="0" y="61"/>
                      </a:moveTo>
                      <a:lnTo>
                        <a:pt x="39" y="33"/>
                      </a:lnTo>
                      <a:lnTo>
                        <a:pt x="45" y="0"/>
                      </a:lnTo>
                      <a:lnTo>
                        <a:pt x="0" y="33"/>
                      </a:lnTo>
                      <a:lnTo>
                        <a:pt x="0" y="55"/>
                      </a:lnTo>
                      <a:lnTo>
                        <a:pt x="0" y="61"/>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8" name="Freeform 70"/>
                <p:cNvSpPr>
                  <a:spLocks/>
                </p:cNvSpPr>
                <p:nvPr/>
              </p:nvSpPr>
              <p:spPr bwMode="auto">
                <a:xfrm>
                  <a:off x="2982" y="3258"/>
                  <a:ext cx="46" cy="56"/>
                </a:xfrm>
                <a:custGeom>
                  <a:avLst/>
                  <a:gdLst>
                    <a:gd name="T0" fmla="*/ 45 w 46"/>
                    <a:gd name="T1" fmla="*/ 0 h 56"/>
                    <a:gd name="T2" fmla="*/ 5 w 46"/>
                    <a:gd name="T3" fmla="*/ 27 h 56"/>
                    <a:gd name="T4" fmla="*/ 0 w 46"/>
                    <a:gd name="T5" fmla="*/ 55 h 56"/>
                    <a:gd name="T6" fmla="*/ 39 w 46"/>
                    <a:gd name="T7" fmla="*/ 27 h 56"/>
                    <a:gd name="T8" fmla="*/ 45 w 46"/>
                    <a:gd name="T9" fmla="*/ 0 h 56"/>
                    <a:gd name="T10" fmla="*/ 45 w 46"/>
                    <a:gd name="T11" fmla="*/ 0 h 56"/>
                    <a:gd name="T12" fmla="*/ 0 60000 65536"/>
                    <a:gd name="T13" fmla="*/ 0 60000 65536"/>
                    <a:gd name="T14" fmla="*/ 0 60000 65536"/>
                    <a:gd name="T15" fmla="*/ 0 60000 65536"/>
                    <a:gd name="T16" fmla="*/ 0 60000 65536"/>
                    <a:gd name="T17" fmla="*/ 0 60000 65536"/>
                    <a:gd name="T18" fmla="*/ 0 w 46"/>
                    <a:gd name="T19" fmla="*/ 0 h 56"/>
                    <a:gd name="T20" fmla="*/ 46 w 4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46" h="56">
                      <a:moveTo>
                        <a:pt x="45" y="0"/>
                      </a:moveTo>
                      <a:lnTo>
                        <a:pt x="5" y="27"/>
                      </a:lnTo>
                      <a:lnTo>
                        <a:pt x="0" y="55"/>
                      </a:lnTo>
                      <a:lnTo>
                        <a:pt x="39" y="27"/>
                      </a:lnTo>
                      <a:lnTo>
                        <a:pt x="45"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79" name="Freeform 71"/>
                <p:cNvSpPr>
                  <a:spLocks/>
                </p:cNvSpPr>
                <p:nvPr/>
              </p:nvSpPr>
              <p:spPr bwMode="auto">
                <a:xfrm>
                  <a:off x="3010" y="3083"/>
                  <a:ext cx="46" cy="50"/>
                </a:xfrm>
                <a:custGeom>
                  <a:avLst/>
                  <a:gdLst>
                    <a:gd name="T0" fmla="*/ 45 w 46"/>
                    <a:gd name="T1" fmla="*/ 0 h 50"/>
                    <a:gd name="T2" fmla="*/ 0 w 46"/>
                    <a:gd name="T3" fmla="*/ 27 h 50"/>
                    <a:gd name="T4" fmla="*/ 0 w 46"/>
                    <a:gd name="T5" fmla="*/ 49 h 50"/>
                    <a:gd name="T6" fmla="*/ 45 w 46"/>
                    <a:gd name="T7" fmla="*/ 11 h 50"/>
                    <a:gd name="T8" fmla="*/ 45 w 46"/>
                    <a:gd name="T9" fmla="*/ 0 h 50"/>
                    <a:gd name="T10" fmla="*/ 45 w 46"/>
                    <a:gd name="T11" fmla="*/ 0 h 50"/>
                    <a:gd name="T12" fmla="*/ 0 60000 65536"/>
                    <a:gd name="T13" fmla="*/ 0 60000 65536"/>
                    <a:gd name="T14" fmla="*/ 0 60000 65536"/>
                    <a:gd name="T15" fmla="*/ 0 60000 65536"/>
                    <a:gd name="T16" fmla="*/ 0 60000 65536"/>
                    <a:gd name="T17" fmla="*/ 0 60000 65536"/>
                    <a:gd name="T18" fmla="*/ 0 w 46"/>
                    <a:gd name="T19" fmla="*/ 0 h 50"/>
                    <a:gd name="T20" fmla="*/ 46 w 46"/>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6" h="50">
                      <a:moveTo>
                        <a:pt x="45" y="0"/>
                      </a:moveTo>
                      <a:lnTo>
                        <a:pt x="0" y="27"/>
                      </a:lnTo>
                      <a:lnTo>
                        <a:pt x="0" y="49"/>
                      </a:lnTo>
                      <a:lnTo>
                        <a:pt x="45" y="11"/>
                      </a:lnTo>
                      <a:lnTo>
                        <a:pt x="45"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80" name="Freeform 72"/>
                <p:cNvSpPr>
                  <a:spLocks/>
                </p:cNvSpPr>
                <p:nvPr/>
              </p:nvSpPr>
              <p:spPr bwMode="auto">
                <a:xfrm>
                  <a:off x="3021" y="3592"/>
                  <a:ext cx="41" cy="45"/>
                </a:xfrm>
                <a:custGeom>
                  <a:avLst/>
                  <a:gdLst>
                    <a:gd name="T0" fmla="*/ 40 w 41"/>
                    <a:gd name="T1" fmla="*/ 0 h 45"/>
                    <a:gd name="T2" fmla="*/ 0 w 41"/>
                    <a:gd name="T3" fmla="*/ 28 h 45"/>
                    <a:gd name="T4" fmla="*/ 6 w 41"/>
                    <a:gd name="T5" fmla="*/ 44 h 45"/>
                    <a:gd name="T6" fmla="*/ 34 w 41"/>
                    <a:gd name="T7" fmla="*/ 22 h 45"/>
                    <a:gd name="T8" fmla="*/ 40 w 41"/>
                    <a:gd name="T9" fmla="*/ 0 h 45"/>
                    <a:gd name="T10" fmla="*/ 40 w 41"/>
                    <a:gd name="T11" fmla="*/ 0 h 45"/>
                    <a:gd name="T12" fmla="*/ 0 60000 65536"/>
                    <a:gd name="T13" fmla="*/ 0 60000 65536"/>
                    <a:gd name="T14" fmla="*/ 0 60000 65536"/>
                    <a:gd name="T15" fmla="*/ 0 60000 65536"/>
                    <a:gd name="T16" fmla="*/ 0 60000 65536"/>
                    <a:gd name="T17" fmla="*/ 0 60000 65536"/>
                    <a:gd name="T18" fmla="*/ 0 w 41"/>
                    <a:gd name="T19" fmla="*/ 0 h 45"/>
                    <a:gd name="T20" fmla="*/ 41 w 41"/>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41" h="45">
                      <a:moveTo>
                        <a:pt x="40" y="0"/>
                      </a:moveTo>
                      <a:lnTo>
                        <a:pt x="0" y="28"/>
                      </a:lnTo>
                      <a:lnTo>
                        <a:pt x="6" y="44"/>
                      </a:lnTo>
                      <a:lnTo>
                        <a:pt x="34" y="22"/>
                      </a:lnTo>
                      <a:lnTo>
                        <a:pt x="4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81" name="Freeform 73"/>
                <p:cNvSpPr>
                  <a:spLocks/>
                </p:cNvSpPr>
                <p:nvPr/>
              </p:nvSpPr>
              <p:spPr bwMode="auto">
                <a:xfrm>
                  <a:off x="3027" y="3614"/>
                  <a:ext cx="29" cy="40"/>
                </a:xfrm>
                <a:custGeom>
                  <a:avLst/>
                  <a:gdLst>
                    <a:gd name="T0" fmla="*/ 0 w 29"/>
                    <a:gd name="T1" fmla="*/ 22 h 40"/>
                    <a:gd name="T2" fmla="*/ 6 w 29"/>
                    <a:gd name="T3" fmla="*/ 39 h 40"/>
                    <a:gd name="T4" fmla="*/ 28 w 29"/>
                    <a:gd name="T5" fmla="*/ 0 h 40"/>
                    <a:gd name="T6" fmla="*/ 0 w 29"/>
                    <a:gd name="T7" fmla="*/ 22 h 40"/>
                    <a:gd name="T8" fmla="*/ 0 w 29"/>
                    <a:gd name="T9" fmla="*/ 22 h 40"/>
                    <a:gd name="T10" fmla="*/ 0 60000 65536"/>
                    <a:gd name="T11" fmla="*/ 0 60000 65536"/>
                    <a:gd name="T12" fmla="*/ 0 60000 65536"/>
                    <a:gd name="T13" fmla="*/ 0 60000 65536"/>
                    <a:gd name="T14" fmla="*/ 0 60000 65536"/>
                    <a:gd name="T15" fmla="*/ 0 w 29"/>
                    <a:gd name="T16" fmla="*/ 0 h 40"/>
                    <a:gd name="T17" fmla="*/ 29 w 29"/>
                    <a:gd name="T18" fmla="*/ 40 h 40"/>
                  </a:gdLst>
                  <a:ahLst/>
                  <a:cxnLst>
                    <a:cxn ang="T10">
                      <a:pos x="T0" y="T1"/>
                    </a:cxn>
                    <a:cxn ang="T11">
                      <a:pos x="T2" y="T3"/>
                    </a:cxn>
                    <a:cxn ang="T12">
                      <a:pos x="T4" y="T5"/>
                    </a:cxn>
                    <a:cxn ang="T13">
                      <a:pos x="T6" y="T7"/>
                    </a:cxn>
                    <a:cxn ang="T14">
                      <a:pos x="T8" y="T9"/>
                    </a:cxn>
                  </a:cxnLst>
                  <a:rect l="T15" t="T16" r="T17" b="T18"/>
                  <a:pathLst>
                    <a:path w="29" h="40">
                      <a:moveTo>
                        <a:pt x="0" y="22"/>
                      </a:moveTo>
                      <a:lnTo>
                        <a:pt x="6" y="39"/>
                      </a:lnTo>
                      <a:lnTo>
                        <a:pt x="28" y="0"/>
                      </a:lnTo>
                      <a:lnTo>
                        <a:pt x="0" y="22"/>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82" name="Freeform 74"/>
                <p:cNvSpPr>
                  <a:spLocks/>
                </p:cNvSpPr>
                <p:nvPr/>
              </p:nvSpPr>
              <p:spPr bwMode="auto">
                <a:xfrm>
                  <a:off x="2987" y="2967"/>
                  <a:ext cx="52" cy="40"/>
                </a:xfrm>
                <a:custGeom>
                  <a:avLst/>
                  <a:gdLst>
                    <a:gd name="T0" fmla="*/ 40 w 52"/>
                    <a:gd name="T1" fmla="*/ 0 h 40"/>
                    <a:gd name="T2" fmla="*/ 12 w 52"/>
                    <a:gd name="T3" fmla="*/ 17 h 40"/>
                    <a:gd name="T4" fmla="*/ 0 w 52"/>
                    <a:gd name="T5" fmla="*/ 39 h 40"/>
                    <a:gd name="T6" fmla="*/ 51 w 52"/>
                    <a:gd name="T7" fmla="*/ 11 h 40"/>
                    <a:gd name="T8" fmla="*/ 40 w 52"/>
                    <a:gd name="T9" fmla="*/ 0 h 40"/>
                    <a:gd name="T10" fmla="*/ 40 w 52"/>
                    <a:gd name="T11" fmla="*/ 0 h 40"/>
                    <a:gd name="T12" fmla="*/ 0 60000 65536"/>
                    <a:gd name="T13" fmla="*/ 0 60000 65536"/>
                    <a:gd name="T14" fmla="*/ 0 60000 65536"/>
                    <a:gd name="T15" fmla="*/ 0 60000 65536"/>
                    <a:gd name="T16" fmla="*/ 0 60000 65536"/>
                    <a:gd name="T17" fmla="*/ 0 60000 65536"/>
                    <a:gd name="T18" fmla="*/ 0 w 52"/>
                    <a:gd name="T19" fmla="*/ 0 h 40"/>
                    <a:gd name="T20" fmla="*/ 52 w 5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52" h="40">
                      <a:moveTo>
                        <a:pt x="40" y="0"/>
                      </a:moveTo>
                      <a:lnTo>
                        <a:pt x="12" y="17"/>
                      </a:lnTo>
                      <a:lnTo>
                        <a:pt x="0" y="39"/>
                      </a:lnTo>
                      <a:lnTo>
                        <a:pt x="51" y="11"/>
                      </a:lnTo>
                      <a:lnTo>
                        <a:pt x="40" y="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83" name="Freeform 75"/>
                <p:cNvSpPr>
                  <a:spLocks/>
                </p:cNvSpPr>
                <p:nvPr/>
              </p:nvSpPr>
              <p:spPr bwMode="auto">
                <a:xfrm>
                  <a:off x="2999" y="2951"/>
                  <a:ext cx="29" cy="34"/>
                </a:xfrm>
                <a:custGeom>
                  <a:avLst/>
                  <a:gdLst>
                    <a:gd name="T0" fmla="*/ 28 w 29"/>
                    <a:gd name="T1" fmla="*/ 16 h 34"/>
                    <a:gd name="T2" fmla="*/ 11 w 29"/>
                    <a:gd name="T3" fmla="*/ 0 h 34"/>
                    <a:gd name="T4" fmla="*/ 11 w 29"/>
                    <a:gd name="T5" fmla="*/ 6 h 34"/>
                    <a:gd name="T6" fmla="*/ 0 w 29"/>
                    <a:gd name="T7" fmla="*/ 33 h 34"/>
                    <a:gd name="T8" fmla="*/ 28 w 29"/>
                    <a:gd name="T9" fmla="*/ 16 h 34"/>
                    <a:gd name="T10" fmla="*/ 28 w 29"/>
                    <a:gd name="T11" fmla="*/ 16 h 34"/>
                    <a:gd name="T12" fmla="*/ 0 60000 65536"/>
                    <a:gd name="T13" fmla="*/ 0 60000 65536"/>
                    <a:gd name="T14" fmla="*/ 0 60000 65536"/>
                    <a:gd name="T15" fmla="*/ 0 60000 65536"/>
                    <a:gd name="T16" fmla="*/ 0 60000 65536"/>
                    <a:gd name="T17" fmla="*/ 0 60000 65536"/>
                    <a:gd name="T18" fmla="*/ 0 w 29"/>
                    <a:gd name="T19" fmla="*/ 0 h 34"/>
                    <a:gd name="T20" fmla="*/ 29 w 29"/>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9" h="34">
                      <a:moveTo>
                        <a:pt x="28" y="16"/>
                      </a:moveTo>
                      <a:lnTo>
                        <a:pt x="11" y="0"/>
                      </a:lnTo>
                      <a:lnTo>
                        <a:pt x="11" y="6"/>
                      </a:lnTo>
                      <a:lnTo>
                        <a:pt x="0" y="33"/>
                      </a:lnTo>
                      <a:lnTo>
                        <a:pt x="28" y="16"/>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21584" name="Freeform 76"/>
                <p:cNvSpPr>
                  <a:spLocks/>
                </p:cNvSpPr>
                <p:nvPr/>
              </p:nvSpPr>
              <p:spPr bwMode="auto">
                <a:xfrm>
                  <a:off x="2999" y="2951"/>
                  <a:ext cx="29" cy="34"/>
                </a:xfrm>
                <a:custGeom>
                  <a:avLst/>
                  <a:gdLst>
                    <a:gd name="T0" fmla="*/ 28 w 29"/>
                    <a:gd name="T1" fmla="*/ 16 h 34"/>
                    <a:gd name="T2" fmla="*/ 11 w 29"/>
                    <a:gd name="T3" fmla="*/ 0 h 34"/>
                    <a:gd name="T4" fmla="*/ 11 w 29"/>
                    <a:gd name="T5" fmla="*/ 6 h 34"/>
                    <a:gd name="T6" fmla="*/ 0 w 29"/>
                    <a:gd name="T7" fmla="*/ 33 h 34"/>
                    <a:gd name="T8" fmla="*/ 28 w 29"/>
                    <a:gd name="T9" fmla="*/ 16 h 34"/>
                    <a:gd name="T10" fmla="*/ 0 60000 65536"/>
                    <a:gd name="T11" fmla="*/ 0 60000 65536"/>
                    <a:gd name="T12" fmla="*/ 0 60000 65536"/>
                    <a:gd name="T13" fmla="*/ 0 60000 65536"/>
                    <a:gd name="T14" fmla="*/ 0 60000 65536"/>
                    <a:gd name="T15" fmla="*/ 0 w 29"/>
                    <a:gd name="T16" fmla="*/ 0 h 34"/>
                    <a:gd name="T17" fmla="*/ 29 w 29"/>
                    <a:gd name="T18" fmla="*/ 34 h 34"/>
                  </a:gdLst>
                  <a:ahLst/>
                  <a:cxnLst>
                    <a:cxn ang="T10">
                      <a:pos x="T0" y="T1"/>
                    </a:cxn>
                    <a:cxn ang="T11">
                      <a:pos x="T2" y="T3"/>
                    </a:cxn>
                    <a:cxn ang="T12">
                      <a:pos x="T4" y="T5"/>
                    </a:cxn>
                    <a:cxn ang="T13">
                      <a:pos x="T6" y="T7"/>
                    </a:cxn>
                    <a:cxn ang="T14">
                      <a:pos x="T8" y="T9"/>
                    </a:cxn>
                  </a:cxnLst>
                  <a:rect l="T15" t="T16" r="T17" b="T18"/>
                  <a:pathLst>
                    <a:path w="29" h="34">
                      <a:moveTo>
                        <a:pt x="28" y="16"/>
                      </a:moveTo>
                      <a:lnTo>
                        <a:pt x="11" y="0"/>
                      </a:lnTo>
                      <a:lnTo>
                        <a:pt x="11" y="6"/>
                      </a:lnTo>
                      <a:lnTo>
                        <a:pt x="0" y="33"/>
                      </a:lnTo>
                      <a:lnTo>
                        <a:pt x="28" y="16"/>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grpSp>
          <p:sp>
            <p:nvSpPr>
              <p:cNvPr id="21550" name="Freeform 77"/>
              <p:cNvSpPr>
                <a:spLocks/>
              </p:cNvSpPr>
              <p:nvPr/>
            </p:nvSpPr>
            <p:spPr bwMode="auto">
              <a:xfrm>
                <a:off x="2965" y="2811"/>
                <a:ext cx="86" cy="56"/>
              </a:xfrm>
              <a:custGeom>
                <a:avLst/>
                <a:gdLst>
                  <a:gd name="T0" fmla="*/ 85 w 86"/>
                  <a:gd name="T1" fmla="*/ 11 h 56"/>
                  <a:gd name="T2" fmla="*/ 85 w 86"/>
                  <a:gd name="T3" fmla="*/ 0 h 56"/>
                  <a:gd name="T4" fmla="*/ 79 w 86"/>
                  <a:gd name="T5" fmla="*/ 11 h 56"/>
                  <a:gd name="T6" fmla="*/ 68 w 86"/>
                  <a:gd name="T7" fmla="*/ 28 h 56"/>
                  <a:gd name="T8" fmla="*/ 28 w 86"/>
                  <a:gd name="T9" fmla="*/ 33 h 56"/>
                  <a:gd name="T10" fmla="*/ 0 w 86"/>
                  <a:gd name="T11" fmla="*/ 17 h 56"/>
                  <a:gd name="T12" fmla="*/ 0 w 86"/>
                  <a:gd name="T13" fmla="*/ 28 h 56"/>
                  <a:gd name="T14" fmla="*/ 6 w 86"/>
                  <a:gd name="T15" fmla="*/ 33 h 56"/>
                  <a:gd name="T16" fmla="*/ 39 w 86"/>
                  <a:gd name="T17" fmla="*/ 55 h 56"/>
                  <a:gd name="T18" fmla="*/ 73 w 86"/>
                  <a:gd name="T19" fmla="*/ 33 h 56"/>
                  <a:gd name="T20" fmla="*/ 79 w 86"/>
                  <a:gd name="T21" fmla="*/ 28 h 56"/>
                  <a:gd name="T22" fmla="*/ 85 w 86"/>
                  <a:gd name="T23" fmla="*/ 11 h 56"/>
                  <a:gd name="T24" fmla="*/ 85 w 86"/>
                  <a:gd name="T25" fmla="*/ 11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6"/>
                  <a:gd name="T41" fmla="*/ 86 w 86"/>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6">
                    <a:moveTo>
                      <a:pt x="85" y="11"/>
                    </a:moveTo>
                    <a:lnTo>
                      <a:pt x="85" y="0"/>
                    </a:lnTo>
                    <a:lnTo>
                      <a:pt x="79" y="11"/>
                    </a:lnTo>
                    <a:lnTo>
                      <a:pt x="68" y="28"/>
                    </a:lnTo>
                    <a:lnTo>
                      <a:pt x="28" y="33"/>
                    </a:lnTo>
                    <a:lnTo>
                      <a:pt x="0" y="17"/>
                    </a:lnTo>
                    <a:lnTo>
                      <a:pt x="0" y="28"/>
                    </a:lnTo>
                    <a:lnTo>
                      <a:pt x="6" y="33"/>
                    </a:lnTo>
                    <a:lnTo>
                      <a:pt x="39" y="55"/>
                    </a:lnTo>
                    <a:lnTo>
                      <a:pt x="73" y="33"/>
                    </a:lnTo>
                    <a:lnTo>
                      <a:pt x="79" y="28"/>
                    </a:lnTo>
                    <a:lnTo>
                      <a:pt x="85" y="11"/>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51" name="Freeform 78"/>
              <p:cNvSpPr>
                <a:spLocks/>
              </p:cNvSpPr>
              <p:nvPr/>
            </p:nvSpPr>
            <p:spPr bwMode="auto">
              <a:xfrm>
                <a:off x="2875" y="3099"/>
                <a:ext cx="412" cy="434"/>
              </a:xfrm>
              <a:custGeom>
                <a:avLst/>
                <a:gdLst>
                  <a:gd name="T0" fmla="*/ 67 w 412"/>
                  <a:gd name="T1" fmla="*/ 395 h 434"/>
                  <a:gd name="T2" fmla="*/ 112 w 412"/>
                  <a:gd name="T3" fmla="*/ 367 h 434"/>
                  <a:gd name="T4" fmla="*/ 163 w 412"/>
                  <a:gd name="T5" fmla="*/ 334 h 434"/>
                  <a:gd name="T6" fmla="*/ 163 w 412"/>
                  <a:gd name="T7" fmla="*/ 329 h 434"/>
                  <a:gd name="T8" fmla="*/ 146 w 412"/>
                  <a:gd name="T9" fmla="*/ 318 h 434"/>
                  <a:gd name="T10" fmla="*/ 146 w 412"/>
                  <a:gd name="T11" fmla="*/ 312 h 434"/>
                  <a:gd name="T12" fmla="*/ 175 w 412"/>
                  <a:gd name="T13" fmla="*/ 318 h 434"/>
                  <a:gd name="T14" fmla="*/ 242 w 412"/>
                  <a:gd name="T15" fmla="*/ 334 h 434"/>
                  <a:gd name="T16" fmla="*/ 293 w 412"/>
                  <a:gd name="T17" fmla="*/ 318 h 434"/>
                  <a:gd name="T18" fmla="*/ 293 w 412"/>
                  <a:gd name="T19" fmla="*/ 318 h 434"/>
                  <a:gd name="T20" fmla="*/ 259 w 412"/>
                  <a:gd name="T21" fmla="*/ 340 h 434"/>
                  <a:gd name="T22" fmla="*/ 270 w 412"/>
                  <a:gd name="T23" fmla="*/ 373 h 434"/>
                  <a:gd name="T24" fmla="*/ 287 w 412"/>
                  <a:gd name="T25" fmla="*/ 378 h 434"/>
                  <a:gd name="T26" fmla="*/ 321 w 412"/>
                  <a:gd name="T27" fmla="*/ 362 h 434"/>
                  <a:gd name="T28" fmla="*/ 344 w 412"/>
                  <a:gd name="T29" fmla="*/ 329 h 434"/>
                  <a:gd name="T30" fmla="*/ 349 w 412"/>
                  <a:gd name="T31" fmla="*/ 312 h 434"/>
                  <a:gd name="T32" fmla="*/ 349 w 412"/>
                  <a:gd name="T33" fmla="*/ 296 h 434"/>
                  <a:gd name="T34" fmla="*/ 338 w 412"/>
                  <a:gd name="T35" fmla="*/ 307 h 434"/>
                  <a:gd name="T36" fmla="*/ 332 w 412"/>
                  <a:gd name="T37" fmla="*/ 307 h 434"/>
                  <a:gd name="T38" fmla="*/ 332 w 412"/>
                  <a:gd name="T39" fmla="*/ 301 h 434"/>
                  <a:gd name="T40" fmla="*/ 349 w 412"/>
                  <a:gd name="T41" fmla="*/ 291 h 434"/>
                  <a:gd name="T42" fmla="*/ 366 w 412"/>
                  <a:gd name="T43" fmla="*/ 247 h 434"/>
                  <a:gd name="T44" fmla="*/ 361 w 412"/>
                  <a:gd name="T45" fmla="*/ 225 h 434"/>
                  <a:gd name="T46" fmla="*/ 361 w 412"/>
                  <a:gd name="T47" fmla="*/ 214 h 434"/>
                  <a:gd name="T48" fmla="*/ 321 w 412"/>
                  <a:gd name="T49" fmla="*/ 186 h 434"/>
                  <a:gd name="T50" fmla="*/ 321 w 412"/>
                  <a:gd name="T51" fmla="*/ 181 h 434"/>
                  <a:gd name="T52" fmla="*/ 338 w 412"/>
                  <a:gd name="T53" fmla="*/ 192 h 434"/>
                  <a:gd name="T54" fmla="*/ 361 w 412"/>
                  <a:gd name="T55" fmla="*/ 197 h 434"/>
                  <a:gd name="T56" fmla="*/ 383 w 412"/>
                  <a:gd name="T57" fmla="*/ 197 h 434"/>
                  <a:gd name="T58" fmla="*/ 411 w 412"/>
                  <a:gd name="T59" fmla="*/ 170 h 434"/>
                  <a:gd name="T60" fmla="*/ 400 w 412"/>
                  <a:gd name="T61" fmla="*/ 137 h 434"/>
                  <a:gd name="T62" fmla="*/ 372 w 412"/>
                  <a:gd name="T63" fmla="*/ 110 h 434"/>
                  <a:gd name="T64" fmla="*/ 321 w 412"/>
                  <a:gd name="T65" fmla="*/ 77 h 434"/>
                  <a:gd name="T66" fmla="*/ 361 w 412"/>
                  <a:gd name="T67" fmla="*/ 82 h 434"/>
                  <a:gd name="T68" fmla="*/ 394 w 412"/>
                  <a:gd name="T69" fmla="*/ 71 h 434"/>
                  <a:gd name="T70" fmla="*/ 400 w 412"/>
                  <a:gd name="T71" fmla="*/ 66 h 434"/>
                  <a:gd name="T72" fmla="*/ 400 w 412"/>
                  <a:gd name="T73" fmla="*/ 38 h 434"/>
                  <a:gd name="T74" fmla="*/ 394 w 412"/>
                  <a:gd name="T75" fmla="*/ 11 h 434"/>
                  <a:gd name="T76" fmla="*/ 377 w 412"/>
                  <a:gd name="T77" fmla="*/ 0 h 434"/>
                  <a:gd name="T78" fmla="*/ 304 w 412"/>
                  <a:gd name="T79" fmla="*/ 5 h 434"/>
                  <a:gd name="T80" fmla="*/ 225 w 412"/>
                  <a:gd name="T81" fmla="*/ 33 h 434"/>
                  <a:gd name="T82" fmla="*/ 220 w 412"/>
                  <a:gd name="T83" fmla="*/ 33 h 434"/>
                  <a:gd name="T84" fmla="*/ 208 w 412"/>
                  <a:gd name="T85" fmla="*/ 44 h 434"/>
                  <a:gd name="T86" fmla="*/ 180 w 412"/>
                  <a:gd name="T87" fmla="*/ 99 h 434"/>
                  <a:gd name="T88" fmla="*/ 163 w 412"/>
                  <a:gd name="T89" fmla="*/ 153 h 434"/>
                  <a:gd name="T90" fmla="*/ 152 w 412"/>
                  <a:gd name="T91" fmla="*/ 208 h 434"/>
                  <a:gd name="T92" fmla="*/ 146 w 412"/>
                  <a:gd name="T93" fmla="*/ 269 h 434"/>
                  <a:gd name="T94" fmla="*/ 135 w 412"/>
                  <a:gd name="T95" fmla="*/ 269 h 434"/>
                  <a:gd name="T96" fmla="*/ 135 w 412"/>
                  <a:gd name="T97" fmla="*/ 252 h 434"/>
                  <a:gd name="T98" fmla="*/ 96 w 412"/>
                  <a:gd name="T99" fmla="*/ 280 h 434"/>
                  <a:gd name="T100" fmla="*/ 22 w 412"/>
                  <a:gd name="T101" fmla="*/ 334 h 434"/>
                  <a:gd name="T102" fmla="*/ 5 w 412"/>
                  <a:gd name="T103" fmla="*/ 373 h 434"/>
                  <a:gd name="T104" fmla="*/ 0 w 412"/>
                  <a:gd name="T105" fmla="*/ 433 h 434"/>
                  <a:gd name="T106" fmla="*/ 67 w 412"/>
                  <a:gd name="T107" fmla="*/ 395 h 434"/>
                  <a:gd name="T108" fmla="*/ 67 w 412"/>
                  <a:gd name="T109" fmla="*/ 395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12"/>
                  <a:gd name="T166" fmla="*/ 0 h 434"/>
                  <a:gd name="T167" fmla="*/ 412 w 41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12" h="434">
                    <a:moveTo>
                      <a:pt x="67" y="395"/>
                    </a:moveTo>
                    <a:lnTo>
                      <a:pt x="112" y="367"/>
                    </a:lnTo>
                    <a:lnTo>
                      <a:pt x="163" y="334"/>
                    </a:lnTo>
                    <a:lnTo>
                      <a:pt x="163" y="329"/>
                    </a:lnTo>
                    <a:lnTo>
                      <a:pt x="146" y="318"/>
                    </a:lnTo>
                    <a:lnTo>
                      <a:pt x="146" y="312"/>
                    </a:lnTo>
                    <a:lnTo>
                      <a:pt x="175" y="318"/>
                    </a:lnTo>
                    <a:lnTo>
                      <a:pt x="242" y="334"/>
                    </a:lnTo>
                    <a:lnTo>
                      <a:pt x="293" y="318"/>
                    </a:lnTo>
                    <a:lnTo>
                      <a:pt x="259" y="340"/>
                    </a:lnTo>
                    <a:lnTo>
                      <a:pt x="270" y="373"/>
                    </a:lnTo>
                    <a:lnTo>
                      <a:pt x="287" y="378"/>
                    </a:lnTo>
                    <a:lnTo>
                      <a:pt x="321" y="362"/>
                    </a:lnTo>
                    <a:lnTo>
                      <a:pt x="344" y="329"/>
                    </a:lnTo>
                    <a:lnTo>
                      <a:pt x="349" y="312"/>
                    </a:lnTo>
                    <a:lnTo>
                      <a:pt x="349" y="296"/>
                    </a:lnTo>
                    <a:lnTo>
                      <a:pt x="338" y="307"/>
                    </a:lnTo>
                    <a:lnTo>
                      <a:pt x="332" y="307"/>
                    </a:lnTo>
                    <a:lnTo>
                      <a:pt x="332" y="301"/>
                    </a:lnTo>
                    <a:lnTo>
                      <a:pt x="349" y="291"/>
                    </a:lnTo>
                    <a:lnTo>
                      <a:pt x="366" y="247"/>
                    </a:lnTo>
                    <a:lnTo>
                      <a:pt x="361" y="225"/>
                    </a:lnTo>
                    <a:lnTo>
                      <a:pt x="361" y="214"/>
                    </a:lnTo>
                    <a:lnTo>
                      <a:pt x="321" y="186"/>
                    </a:lnTo>
                    <a:lnTo>
                      <a:pt x="321" y="181"/>
                    </a:lnTo>
                    <a:lnTo>
                      <a:pt x="338" y="192"/>
                    </a:lnTo>
                    <a:lnTo>
                      <a:pt x="361" y="197"/>
                    </a:lnTo>
                    <a:lnTo>
                      <a:pt x="383" y="197"/>
                    </a:lnTo>
                    <a:lnTo>
                      <a:pt x="411" y="170"/>
                    </a:lnTo>
                    <a:lnTo>
                      <a:pt x="400" y="137"/>
                    </a:lnTo>
                    <a:lnTo>
                      <a:pt x="372" y="110"/>
                    </a:lnTo>
                    <a:lnTo>
                      <a:pt x="321" y="77"/>
                    </a:lnTo>
                    <a:lnTo>
                      <a:pt x="361" y="82"/>
                    </a:lnTo>
                    <a:lnTo>
                      <a:pt x="394" y="71"/>
                    </a:lnTo>
                    <a:lnTo>
                      <a:pt x="400" y="66"/>
                    </a:lnTo>
                    <a:lnTo>
                      <a:pt x="400" y="38"/>
                    </a:lnTo>
                    <a:lnTo>
                      <a:pt x="394" y="11"/>
                    </a:lnTo>
                    <a:lnTo>
                      <a:pt x="377" y="0"/>
                    </a:lnTo>
                    <a:lnTo>
                      <a:pt x="304" y="5"/>
                    </a:lnTo>
                    <a:lnTo>
                      <a:pt x="225" y="33"/>
                    </a:lnTo>
                    <a:lnTo>
                      <a:pt x="220" y="33"/>
                    </a:lnTo>
                    <a:lnTo>
                      <a:pt x="208" y="44"/>
                    </a:lnTo>
                    <a:lnTo>
                      <a:pt x="180" y="99"/>
                    </a:lnTo>
                    <a:lnTo>
                      <a:pt x="163" y="153"/>
                    </a:lnTo>
                    <a:lnTo>
                      <a:pt x="152" y="208"/>
                    </a:lnTo>
                    <a:lnTo>
                      <a:pt x="146" y="269"/>
                    </a:lnTo>
                    <a:lnTo>
                      <a:pt x="135" y="269"/>
                    </a:lnTo>
                    <a:lnTo>
                      <a:pt x="135" y="252"/>
                    </a:lnTo>
                    <a:lnTo>
                      <a:pt x="96" y="280"/>
                    </a:lnTo>
                    <a:lnTo>
                      <a:pt x="22" y="334"/>
                    </a:lnTo>
                    <a:lnTo>
                      <a:pt x="5" y="373"/>
                    </a:lnTo>
                    <a:lnTo>
                      <a:pt x="0" y="433"/>
                    </a:lnTo>
                    <a:lnTo>
                      <a:pt x="67" y="395"/>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52" name="Freeform 79"/>
              <p:cNvSpPr>
                <a:spLocks/>
              </p:cNvSpPr>
              <p:nvPr/>
            </p:nvSpPr>
            <p:spPr bwMode="auto">
              <a:xfrm>
                <a:off x="2942" y="3088"/>
                <a:ext cx="357" cy="418"/>
              </a:xfrm>
              <a:custGeom>
                <a:avLst/>
                <a:gdLst>
                  <a:gd name="T0" fmla="*/ 23 w 357"/>
                  <a:gd name="T1" fmla="*/ 411 h 418"/>
                  <a:gd name="T2" fmla="*/ 102 w 357"/>
                  <a:gd name="T3" fmla="*/ 351 h 418"/>
                  <a:gd name="T4" fmla="*/ 136 w 357"/>
                  <a:gd name="T5" fmla="*/ 356 h 418"/>
                  <a:gd name="T6" fmla="*/ 175 w 357"/>
                  <a:gd name="T7" fmla="*/ 356 h 418"/>
                  <a:gd name="T8" fmla="*/ 175 w 357"/>
                  <a:gd name="T9" fmla="*/ 384 h 418"/>
                  <a:gd name="T10" fmla="*/ 192 w 357"/>
                  <a:gd name="T11" fmla="*/ 395 h 418"/>
                  <a:gd name="T12" fmla="*/ 254 w 357"/>
                  <a:gd name="T13" fmla="*/ 395 h 418"/>
                  <a:gd name="T14" fmla="*/ 294 w 357"/>
                  <a:gd name="T15" fmla="*/ 323 h 418"/>
                  <a:gd name="T16" fmla="*/ 294 w 357"/>
                  <a:gd name="T17" fmla="*/ 274 h 418"/>
                  <a:gd name="T18" fmla="*/ 299 w 357"/>
                  <a:gd name="T19" fmla="*/ 241 h 418"/>
                  <a:gd name="T20" fmla="*/ 316 w 357"/>
                  <a:gd name="T21" fmla="*/ 236 h 418"/>
                  <a:gd name="T22" fmla="*/ 356 w 357"/>
                  <a:gd name="T23" fmla="*/ 170 h 418"/>
                  <a:gd name="T24" fmla="*/ 322 w 357"/>
                  <a:gd name="T25" fmla="*/ 115 h 418"/>
                  <a:gd name="T26" fmla="*/ 339 w 357"/>
                  <a:gd name="T27" fmla="*/ 104 h 418"/>
                  <a:gd name="T28" fmla="*/ 344 w 357"/>
                  <a:gd name="T29" fmla="*/ 60 h 418"/>
                  <a:gd name="T30" fmla="*/ 322 w 357"/>
                  <a:gd name="T31" fmla="*/ 0 h 418"/>
                  <a:gd name="T32" fmla="*/ 271 w 357"/>
                  <a:gd name="T33" fmla="*/ 0 h 418"/>
                  <a:gd name="T34" fmla="*/ 164 w 357"/>
                  <a:gd name="T35" fmla="*/ 22 h 418"/>
                  <a:gd name="T36" fmla="*/ 130 w 357"/>
                  <a:gd name="T37" fmla="*/ 49 h 418"/>
                  <a:gd name="T38" fmla="*/ 113 w 357"/>
                  <a:gd name="T39" fmla="*/ 77 h 418"/>
                  <a:gd name="T40" fmla="*/ 96 w 357"/>
                  <a:gd name="T41" fmla="*/ 115 h 418"/>
                  <a:gd name="T42" fmla="*/ 85 w 357"/>
                  <a:gd name="T43" fmla="*/ 170 h 418"/>
                  <a:gd name="T44" fmla="*/ 79 w 357"/>
                  <a:gd name="T45" fmla="*/ 203 h 418"/>
                  <a:gd name="T46" fmla="*/ 74 w 357"/>
                  <a:gd name="T47" fmla="*/ 230 h 418"/>
                  <a:gd name="T48" fmla="*/ 68 w 357"/>
                  <a:gd name="T49" fmla="*/ 280 h 418"/>
                  <a:gd name="T50" fmla="*/ 85 w 357"/>
                  <a:gd name="T51" fmla="*/ 258 h 418"/>
                  <a:gd name="T52" fmla="*/ 91 w 357"/>
                  <a:gd name="T53" fmla="*/ 197 h 418"/>
                  <a:gd name="T54" fmla="*/ 113 w 357"/>
                  <a:gd name="T55" fmla="*/ 110 h 418"/>
                  <a:gd name="T56" fmla="*/ 153 w 357"/>
                  <a:gd name="T57" fmla="*/ 44 h 418"/>
                  <a:gd name="T58" fmla="*/ 237 w 357"/>
                  <a:gd name="T59" fmla="*/ 16 h 418"/>
                  <a:gd name="T60" fmla="*/ 322 w 357"/>
                  <a:gd name="T61" fmla="*/ 16 h 418"/>
                  <a:gd name="T62" fmla="*/ 333 w 357"/>
                  <a:gd name="T63" fmla="*/ 77 h 418"/>
                  <a:gd name="T64" fmla="*/ 294 w 357"/>
                  <a:gd name="T65" fmla="*/ 93 h 418"/>
                  <a:gd name="T66" fmla="*/ 277 w 357"/>
                  <a:gd name="T67" fmla="*/ 104 h 418"/>
                  <a:gd name="T68" fmla="*/ 316 w 357"/>
                  <a:gd name="T69" fmla="*/ 132 h 418"/>
                  <a:gd name="T70" fmla="*/ 339 w 357"/>
                  <a:gd name="T71" fmla="*/ 164 h 418"/>
                  <a:gd name="T72" fmla="*/ 327 w 357"/>
                  <a:gd name="T73" fmla="*/ 197 h 418"/>
                  <a:gd name="T74" fmla="*/ 288 w 357"/>
                  <a:gd name="T75" fmla="*/ 208 h 418"/>
                  <a:gd name="T76" fmla="*/ 254 w 357"/>
                  <a:gd name="T77" fmla="*/ 197 h 418"/>
                  <a:gd name="T78" fmla="*/ 282 w 357"/>
                  <a:gd name="T79" fmla="*/ 219 h 418"/>
                  <a:gd name="T80" fmla="*/ 294 w 357"/>
                  <a:gd name="T81" fmla="*/ 252 h 418"/>
                  <a:gd name="T82" fmla="*/ 282 w 357"/>
                  <a:gd name="T83" fmla="*/ 296 h 418"/>
                  <a:gd name="T84" fmla="*/ 265 w 357"/>
                  <a:gd name="T85" fmla="*/ 318 h 418"/>
                  <a:gd name="T86" fmla="*/ 282 w 357"/>
                  <a:gd name="T87" fmla="*/ 307 h 418"/>
                  <a:gd name="T88" fmla="*/ 277 w 357"/>
                  <a:gd name="T89" fmla="*/ 340 h 418"/>
                  <a:gd name="T90" fmla="*/ 220 w 357"/>
                  <a:gd name="T91" fmla="*/ 389 h 418"/>
                  <a:gd name="T92" fmla="*/ 192 w 357"/>
                  <a:gd name="T93" fmla="*/ 351 h 418"/>
                  <a:gd name="T94" fmla="*/ 226 w 357"/>
                  <a:gd name="T95" fmla="*/ 329 h 418"/>
                  <a:gd name="T96" fmla="*/ 141 w 357"/>
                  <a:gd name="T97" fmla="*/ 340 h 418"/>
                  <a:gd name="T98" fmla="*/ 91 w 357"/>
                  <a:gd name="T99" fmla="*/ 323 h 418"/>
                  <a:gd name="T100" fmla="*/ 79 w 357"/>
                  <a:gd name="T101" fmla="*/ 329 h 418"/>
                  <a:gd name="T102" fmla="*/ 96 w 357"/>
                  <a:gd name="T103" fmla="*/ 345 h 418"/>
                  <a:gd name="T104" fmla="*/ 0 w 357"/>
                  <a:gd name="T105" fmla="*/ 406 h 418"/>
                  <a:gd name="T106" fmla="*/ 12 w 357"/>
                  <a:gd name="T107" fmla="*/ 417 h 4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57"/>
                  <a:gd name="T163" fmla="*/ 0 h 418"/>
                  <a:gd name="T164" fmla="*/ 357 w 357"/>
                  <a:gd name="T165" fmla="*/ 418 h 4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57" h="418">
                    <a:moveTo>
                      <a:pt x="12" y="417"/>
                    </a:moveTo>
                    <a:lnTo>
                      <a:pt x="23" y="411"/>
                    </a:lnTo>
                    <a:lnTo>
                      <a:pt x="62" y="384"/>
                    </a:lnTo>
                    <a:lnTo>
                      <a:pt x="102" y="351"/>
                    </a:lnTo>
                    <a:lnTo>
                      <a:pt x="119" y="351"/>
                    </a:lnTo>
                    <a:lnTo>
                      <a:pt x="136" y="356"/>
                    </a:lnTo>
                    <a:lnTo>
                      <a:pt x="153" y="356"/>
                    </a:lnTo>
                    <a:lnTo>
                      <a:pt x="175" y="356"/>
                    </a:lnTo>
                    <a:lnTo>
                      <a:pt x="175" y="367"/>
                    </a:lnTo>
                    <a:lnTo>
                      <a:pt x="175" y="384"/>
                    </a:lnTo>
                    <a:lnTo>
                      <a:pt x="181" y="384"/>
                    </a:lnTo>
                    <a:lnTo>
                      <a:pt x="192" y="395"/>
                    </a:lnTo>
                    <a:lnTo>
                      <a:pt x="203" y="400"/>
                    </a:lnTo>
                    <a:lnTo>
                      <a:pt x="254" y="395"/>
                    </a:lnTo>
                    <a:lnTo>
                      <a:pt x="288" y="351"/>
                    </a:lnTo>
                    <a:lnTo>
                      <a:pt x="294" y="323"/>
                    </a:lnTo>
                    <a:lnTo>
                      <a:pt x="294" y="291"/>
                    </a:lnTo>
                    <a:lnTo>
                      <a:pt x="294" y="274"/>
                    </a:lnTo>
                    <a:lnTo>
                      <a:pt x="299" y="258"/>
                    </a:lnTo>
                    <a:lnTo>
                      <a:pt x="299" y="241"/>
                    </a:lnTo>
                    <a:lnTo>
                      <a:pt x="299" y="236"/>
                    </a:lnTo>
                    <a:lnTo>
                      <a:pt x="316" y="236"/>
                    </a:lnTo>
                    <a:lnTo>
                      <a:pt x="344" y="208"/>
                    </a:lnTo>
                    <a:lnTo>
                      <a:pt x="356" y="170"/>
                    </a:lnTo>
                    <a:lnTo>
                      <a:pt x="339" y="132"/>
                    </a:lnTo>
                    <a:lnTo>
                      <a:pt x="322" y="115"/>
                    </a:lnTo>
                    <a:lnTo>
                      <a:pt x="322" y="110"/>
                    </a:lnTo>
                    <a:lnTo>
                      <a:pt x="339" y="104"/>
                    </a:lnTo>
                    <a:lnTo>
                      <a:pt x="339" y="77"/>
                    </a:lnTo>
                    <a:lnTo>
                      <a:pt x="344" y="60"/>
                    </a:lnTo>
                    <a:lnTo>
                      <a:pt x="339" y="16"/>
                    </a:lnTo>
                    <a:lnTo>
                      <a:pt x="322" y="0"/>
                    </a:lnTo>
                    <a:lnTo>
                      <a:pt x="294" y="0"/>
                    </a:lnTo>
                    <a:lnTo>
                      <a:pt x="271" y="0"/>
                    </a:lnTo>
                    <a:lnTo>
                      <a:pt x="192" y="22"/>
                    </a:lnTo>
                    <a:lnTo>
                      <a:pt x="164" y="22"/>
                    </a:lnTo>
                    <a:lnTo>
                      <a:pt x="141" y="38"/>
                    </a:lnTo>
                    <a:lnTo>
                      <a:pt x="130" y="49"/>
                    </a:lnTo>
                    <a:lnTo>
                      <a:pt x="119" y="66"/>
                    </a:lnTo>
                    <a:lnTo>
                      <a:pt x="113" y="77"/>
                    </a:lnTo>
                    <a:lnTo>
                      <a:pt x="108" y="99"/>
                    </a:lnTo>
                    <a:lnTo>
                      <a:pt x="96" y="115"/>
                    </a:lnTo>
                    <a:lnTo>
                      <a:pt x="91" y="148"/>
                    </a:lnTo>
                    <a:lnTo>
                      <a:pt x="85" y="170"/>
                    </a:lnTo>
                    <a:lnTo>
                      <a:pt x="79" y="186"/>
                    </a:lnTo>
                    <a:lnTo>
                      <a:pt x="79" y="203"/>
                    </a:lnTo>
                    <a:lnTo>
                      <a:pt x="74" y="219"/>
                    </a:lnTo>
                    <a:lnTo>
                      <a:pt x="74" y="230"/>
                    </a:lnTo>
                    <a:lnTo>
                      <a:pt x="68" y="258"/>
                    </a:lnTo>
                    <a:lnTo>
                      <a:pt x="68" y="280"/>
                    </a:lnTo>
                    <a:lnTo>
                      <a:pt x="79" y="280"/>
                    </a:lnTo>
                    <a:lnTo>
                      <a:pt x="85" y="258"/>
                    </a:lnTo>
                    <a:lnTo>
                      <a:pt x="85" y="230"/>
                    </a:lnTo>
                    <a:lnTo>
                      <a:pt x="91" y="197"/>
                    </a:lnTo>
                    <a:lnTo>
                      <a:pt x="96" y="159"/>
                    </a:lnTo>
                    <a:lnTo>
                      <a:pt x="113" y="110"/>
                    </a:lnTo>
                    <a:lnTo>
                      <a:pt x="141" y="55"/>
                    </a:lnTo>
                    <a:lnTo>
                      <a:pt x="153" y="44"/>
                    </a:lnTo>
                    <a:lnTo>
                      <a:pt x="158" y="44"/>
                    </a:lnTo>
                    <a:lnTo>
                      <a:pt x="237" y="16"/>
                    </a:lnTo>
                    <a:lnTo>
                      <a:pt x="310" y="11"/>
                    </a:lnTo>
                    <a:lnTo>
                      <a:pt x="322" y="16"/>
                    </a:lnTo>
                    <a:lnTo>
                      <a:pt x="333" y="44"/>
                    </a:lnTo>
                    <a:lnTo>
                      <a:pt x="333" y="77"/>
                    </a:lnTo>
                    <a:lnTo>
                      <a:pt x="327" y="82"/>
                    </a:lnTo>
                    <a:lnTo>
                      <a:pt x="294" y="93"/>
                    </a:lnTo>
                    <a:lnTo>
                      <a:pt x="254" y="88"/>
                    </a:lnTo>
                    <a:lnTo>
                      <a:pt x="277" y="104"/>
                    </a:lnTo>
                    <a:lnTo>
                      <a:pt x="294" y="115"/>
                    </a:lnTo>
                    <a:lnTo>
                      <a:pt x="316" y="132"/>
                    </a:lnTo>
                    <a:lnTo>
                      <a:pt x="333" y="148"/>
                    </a:lnTo>
                    <a:lnTo>
                      <a:pt x="339" y="164"/>
                    </a:lnTo>
                    <a:lnTo>
                      <a:pt x="339" y="181"/>
                    </a:lnTo>
                    <a:lnTo>
                      <a:pt x="327" y="197"/>
                    </a:lnTo>
                    <a:lnTo>
                      <a:pt x="316" y="208"/>
                    </a:lnTo>
                    <a:lnTo>
                      <a:pt x="288" y="208"/>
                    </a:lnTo>
                    <a:lnTo>
                      <a:pt x="254" y="192"/>
                    </a:lnTo>
                    <a:lnTo>
                      <a:pt x="254" y="197"/>
                    </a:lnTo>
                    <a:lnTo>
                      <a:pt x="271" y="208"/>
                    </a:lnTo>
                    <a:lnTo>
                      <a:pt x="282" y="219"/>
                    </a:lnTo>
                    <a:lnTo>
                      <a:pt x="294" y="236"/>
                    </a:lnTo>
                    <a:lnTo>
                      <a:pt x="294" y="252"/>
                    </a:lnTo>
                    <a:lnTo>
                      <a:pt x="294" y="269"/>
                    </a:lnTo>
                    <a:lnTo>
                      <a:pt x="282" y="296"/>
                    </a:lnTo>
                    <a:lnTo>
                      <a:pt x="265" y="312"/>
                    </a:lnTo>
                    <a:lnTo>
                      <a:pt x="265" y="318"/>
                    </a:lnTo>
                    <a:lnTo>
                      <a:pt x="271" y="318"/>
                    </a:lnTo>
                    <a:lnTo>
                      <a:pt x="282" y="307"/>
                    </a:lnTo>
                    <a:lnTo>
                      <a:pt x="282" y="323"/>
                    </a:lnTo>
                    <a:lnTo>
                      <a:pt x="277" y="340"/>
                    </a:lnTo>
                    <a:lnTo>
                      <a:pt x="254" y="373"/>
                    </a:lnTo>
                    <a:lnTo>
                      <a:pt x="220" y="389"/>
                    </a:lnTo>
                    <a:lnTo>
                      <a:pt x="203" y="384"/>
                    </a:lnTo>
                    <a:lnTo>
                      <a:pt x="192" y="351"/>
                    </a:lnTo>
                    <a:lnTo>
                      <a:pt x="226" y="329"/>
                    </a:lnTo>
                    <a:lnTo>
                      <a:pt x="203" y="334"/>
                    </a:lnTo>
                    <a:lnTo>
                      <a:pt x="141" y="340"/>
                    </a:lnTo>
                    <a:lnTo>
                      <a:pt x="91" y="329"/>
                    </a:lnTo>
                    <a:lnTo>
                      <a:pt x="91" y="323"/>
                    </a:lnTo>
                    <a:lnTo>
                      <a:pt x="79" y="323"/>
                    </a:lnTo>
                    <a:lnTo>
                      <a:pt x="79" y="329"/>
                    </a:lnTo>
                    <a:lnTo>
                      <a:pt x="96" y="340"/>
                    </a:lnTo>
                    <a:lnTo>
                      <a:pt x="96" y="345"/>
                    </a:lnTo>
                    <a:lnTo>
                      <a:pt x="51" y="373"/>
                    </a:lnTo>
                    <a:lnTo>
                      <a:pt x="0" y="406"/>
                    </a:lnTo>
                    <a:lnTo>
                      <a:pt x="0" y="417"/>
                    </a:lnTo>
                    <a:lnTo>
                      <a:pt x="12" y="417"/>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53" name="Freeform 80"/>
              <p:cNvSpPr>
                <a:spLocks/>
              </p:cNvSpPr>
              <p:nvPr/>
            </p:nvSpPr>
            <p:spPr bwMode="auto">
              <a:xfrm>
                <a:off x="3134" y="2381"/>
                <a:ext cx="937" cy="1240"/>
              </a:xfrm>
              <a:custGeom>
                <a:avLst/>
                <a:gdLst>
                  <a:gd name="T0" fmla="*/ 936 w 937"/>
                  <a:gd name="T1" fmla="*/ 603 h 1240"/>
                  <a:gd name="T2" fmla="*/ 936 w 937"/>
                  <a:gd name="T3" fmla="*/ 0 h 1240"/>
                  <a:gd name="T4" fmla="*/ 0 w 937"/>
                  <a:gd name="T5" fmla="*/ 0 h 1240"/>
                  <a:gd name="T6" fmla="*/ 0 w 937"/>
                  <a:gd name="T7" fmla="*/ 733 h 1240"/>
                  <a:gd name="T8" fmla="*/ 79 w 937"/>
                  <a:gd name="T9" fmla="*/ 712 h 1240"/>
                  <a:gd name="T10" fmla="*/ 102 w 937"/>
                  <a:gd name="T11" fmla="*/ 712 h 1240"/>
                  <a:gd name="T12" fmla="*/ 130 w 937"/>
                  <a:gd name="T13" fmla="*/ 712 h 1240"/>
                  <a:gd name="T14" fmla="*/ 147 w 937"/>
                  <a:gd name="T15" fmla="*/ 733 h 1240"/>
                  <a:gd name="T16" fmla="*/ 147 w 937"/>
                  <a:gd name="T17" fmla="*/ 782 h 1240"/>
                  <a:gd name="T18" fmla="*/ 147 w 937"/>
                  <a:gd name="T19" fmla="*/ 815 h 1240"/>
                  <a:gd name="T20" fmla="*/ 130 w 937"/>
                  <a:gd name="T21" fmla="*/ 820 h 1240"/>
                  <a:gd name="T22" fmla="*/ 124 w 937"/>
                  <a:gd name="T23" fmla="*/ 826 h 1240"/>
                  <a:gd name="T24" fmla="*/ 135 w 937"/>
                  <a:gd name="T25" fmla="*/ 842 h 1240"/>
                  <a:gd name="T26" fmla="*/ 147 w 937"/>
                  <a:gd name="T27" fmla="*/ 858 h 1240"/>
                  <a:gd name="T28" fmla="*/ 152 w 937"/>
                  <a:gd name="T29" fmla="*/ 886 h 1240"/>
                  <a:gd name="T30" fmla="*/ 147 w 937"/>
                  <a:gd name="T31" fmla="*/ 913 h 1240"/>
                  <a:gd name="T32" fmla="*/ 135 w 937"/>
                  <a:gd name="T33" fmla="*/ 929 h 1240"/>
                  <a:gd name="T34" fmla="*/ 124 w 937"/>
                  <a:gd name="T35" fmla="*/ 945 h 1240"/>
                  <a:gd name="T36" fmla="*/ 107 w 937"/>
                  <a:gd name="T37" fmla="*/ 945 h 1240"/>
                  <a:gd name="T38" fmla="*/ 107 w 937"/>
                  <a:gd name="T39" fmla="*/ 951 h 1240"/>
                  <a:gd name="T40" fmla="*/ 107 w 937"/>
                  <a:gd name="T41" fmla="*/ 967 h 1240"/>
                  <a:gd name="T42" fmla="*/ 102 w 937"/>
                  <a:gd name="T43" fmla="*/ 983 h 1240"/>
                  <a:gd name="T44" fmla="*/ 102 w 937"/>
                  <a:gd name="T45" fmla="*/ 1000 h 1240"/>
                  <a:gd name="T46" fmla="*/ 102 w 937"/>
                  <a:gd name="T47" fmla="*/ 1016 h 1240"/>
                  <a:gd name="T48" fmla="*/ 102 w 937"/>
                  <a:gd name="T49" fmla="*/ 1038 h 1240"/>
                  <a:gd name="T50" fmla="*/ 96 w 937"/>
                  <a:gd name="T51" fmla="*/ 1059 h 1240"/>
                  <a:gd name="T52" fmla="*/ 62 w 937"/>
                  <a:gd name="T53" fmla="*/ 1103 h 1240"/>
                  <a:gd name="T54" fmla="*/ 11 w 937"/>
                  <a:gd name="T55" fmla="*/ 1108 h 1240"/>
                  <a:gd name="T56" fmla="*/ 0 w 937"/>
                  <a:gd name="T57" fmla="*/ 1103 h 1240"/>
                  <a:gd name="T58" fmla="*/ 0 w 937"/>
                  <a:gd name="T59" fmla="*/ 1239 h 1240"/>
                  <a:gd name="T60" fmla="*/ 936 w 937"/>
                  <a:gd name="T61" fmla="*/ 1239 h 1240"/>
                  <a:gd name="T62" fmla="*/ 936 w 937"/>
                  <a:gd name="T63" fmla="*/ 1059 h 1240"/>
                  <a:gd name="T64" fmla="*/ 913 w 937"/>
                  <a:gd name="T65" fmla="*/ 1070 h 1240"/>
                  <a:gd name="T66" fmla="*/ 891 w 937"/>
                  <a:gd name="T67" fmla="*/ 1065 h 1240"/>
                  <a:gd name="T68" fmla="*/ 874 w 937"/>
                  <a:gd name="T69" fmla="*/ 1054 h 1240"/>
                  <a:gd name="T70" fmla="*/ 868 w 937"/>
                  <a:gd name="T71" fmla="*/ 1027 h 1240"/>
                  <a:gd name="T72" fmla="*/ 863 w 937"/>
                  <a:gd name="T73" fmla="*/ 1000 h 1240"/>
                  <a:gd name="T74" fmla="*/ 857 w 937"/>
                  <a:gd name="T75" fmla="*/ 972 h 1240"/>
                  <a:gd name="T76" fmla="*/ 846 w 937"/>
                  <a:gd name="T77" fmla="*/ 972 h 1240"/>
                  <a:gd name="T78" fmla="*/ 823 w 937"/>
                  <a:gd name="T79" fmla="*/ 956 h 1240"/>
                  <a:gd name="T80" fmla="*/ 823 w 937"/>
                  <a:gd name="T81" fmla="*/ 934 h 1240"/>
                  <a:gd name="T82" fmla="*/ 823 w 937"/>
                  <a:gd name="T83" fmla="*/ 907 h 1240"/>
                  <a:gd name="T84" fmla="*/ 829 w 937"/>
                  <a:gd name="T85" fmla="*/ 880 h 1240"/>
                  <a:gd name="T86" fmla="*/ 806 w 937"/>
                  <a:gd name="T87" fmla="*/ 875 h 1240"/>
                  <a:gd name="T88" fmla="*/ 789 w 937"/>
                  <a:gd name="T89" fmla="*/ 858 h 1240"/>
                  <a:gd name="T90" fmla="*/ 784 w 937"/>
                  <a:gd name="T91" fmla="*/ 837 h 1240"/>
                  <a:gd name="T92" fmla="*/ 789 w 937"/>
                  <a:gd name="T93" fmla="*/ 810 h 1240"/>
                  <a:gd name="T94" fmla="*/ 823 w 937"/>
                  <a:gd name="T95" fmla="*/ 777 h 1240"/>
                  <a:gd name="T96" fmla="*/ 851 w 937"/>
                  <a:gd name="T97" fmla="*/ 755 h 1240"/>
                  <a:gd name="T98" fmla="*/ 823 w 937"/>
                  <a:gd name="T99" fmla="*/ 739 h 1240"/>
                  <a:gd name="T100" fmla="*/ 806 w 937"/>
                  <a:gd name="T101" fmla="*/ 706 h 1240"/>
                  <a:gd name="T102" fmla="*/ 806 w 937"/>
                  <a:gd name="T103" fmla="*/ 679 h 1240"/>
                  <a:gd name="T104" fmla="*/ 868 w 937"/>
                  <a:gd name="T105" fmla="*/ 636 h 1240"/>
                  <a:gd name="T106" fmla="*/ 936 w 937"/>
                  <a:gd name="T107" fmla="*/ 603 h 1240"/>
                  <a:gd name="T108" fmla="*/ 936 w 937"/>
                  <a:gd name="T109" fmla="*/ 603 h 12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37"/>
                  <a:gd name="T166" fmla="*/ 0 h 1240"/>
                  <a:gd name="T167" fmla="*/ 937 w 937"/>
                  <a:gd name="T168" fmla="*/ 1240 h 12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37" h="1240">
                    <a:moveTo>
                      <a:pt x="936" y="603"/>
                    </a:moveTo>
                    <a:lnTo>
                      <a:pt x="936" y="0"/>
                    </a:lnTo>
                    <a:lnTo>
                      <a:pt x="0" y="0"/>
                    </a:lnTo>
                    <a:lnTo>
                      <a:pt x="0" y="733"/>
                    </a:lnTo>
                    <a:lnTo>
                      <a:pt x="79" y="712"/>
                    </a:lnTo>
                    <a:lnTo>
                      <a:pt x="102" y="712"/>
                    </a:lnTo>
                    <a:lnTo>
                      <a:pt x="130" y="712"/>
                    </a:lnTo>
                    <a:lnTo>
                      <a:pt x="147" y="733"/>
                    </a:lnTo>
                    <a:lnTo>
                      <a:pt x="147" y="782"/>
                    </a:lnTo>
                    <a:lnTo>
                      <a:pt x="147" y="815"/>
                    </a:lnTo>
                    <a:lnTo>
                      <a:pt x="130" y="820"/>
                    </a:lnTo>
                    <a:lnTo>
                      <a:pt x="124" y="826"/>
                    </a:lnTo>
                    <a:lnTo>
                      <a:pt x="135" y="842"/>
                    </a:lnTo>
                    <a:lnTo>
                      <a:pt x="147" y="858"/>
                    </a:lnTo>
                    <a:lnTo>
                      <a:pt x="152" y="886"/>
                    </a:lnTo>
                    <a:lnTo>
                      <a:pt x="147" y="913"/>
                    </a:lnTo>
                    <a:lnTo>
                      <a:pt x="135" y="929"/>
                    </a:lnTo>
                    <a:lnTo>
                      <a:pt x="124" y="945"/>
                    </a:lnTo>
                    <a:lnTo>
                      <a:pt x="107" y="945"/>
                    </a:lnTo>
                    <a:lnTo>
                      <a:pt x="107" y="951"/>
                    </a:lnTo>
                    <a:lnTo>
                      <a:pt x="107" y="967"/>
                    </a:lnTo>
                    <a:lnTo>
                      <a:pt x="102" y="983"/>
                    </a:lnTo>
                    <a:lnTo>
                      <a:pt x="102" y="1000"/>
                    </a:lnTo>
                    <a:lnTo>
                      <a:pt x="102" y="1016"/>
                    </a:lnTo>
                    <a:lnTo>
                      <a:pt x="102" y="1038"/>
                    </a:lnTo>
                    <a:lnTo>
                      <a:pt x="96" y="1059"/>
                    </a:lnTo>
                    <a:lnTo>
                      <a:pt x="62" y="1103"/>
                    </a:lnTo>
                    <a:lnTo>
                      <a:pt x="11" y="1108"/>
                    </a:lnTo>
                    <a:lnTo>
                      <a:pt x="0" y="1103"/>
                    </a:lnTo>
                    <a:lnTo>
                      <a:pt x="0" y="1239"/>
                    </a:lnTo>
                    <a:lnTo>
                      <a:pt x="936" y="1239"/>
                    </a:lnTo>
                    <a:lnTo>
                      <a:pt x="936" y="1059"/>
                    </a:lnTo>
                    <a:lnTo>
                      <a:pt x="913" y="1070"/>
                    </a:lnTo>
                    <a:lnTo>
                      <a:pt x="891" y="1065"/>
                    </a:lnTo>
                    <a:lnTo>
                      <a:pt x="874" y="1054"/>
                    </a:lnTo>
                    <a:lnTo>
                      <a:pt x="868" y="1027"/>
                    </a:lnTo>
                    <a:lnTo>
                      <a:pt x="863" y="1000"/>
                    </a:lnTo>
                    <a:lnTo>
                      <a:pt x="857" y="972"/>
                    </a:lnTo>
                    <a:lnTo>
                      <a:pt x="846" y="972"/>
                    </a:lnTo>
                    <a:lnTo>
                      <a:pt x="823" y="956"/>
                    </a:lnTo>
                    <a:lnTo>
                      <a:pt x="823" y="934"/>
                    </a:lnTo>
                    <a:lnTo>
                      <a:pt x="823" y="907"/>
                    </a:lnTo>
                    <a:lnTo>
                      <a:pt x="829" y="880"/>
                    </a:lnTo>
                    <a:lnTo>
                      <a:pt x="806" y="875"/>
                    </a:lnTo>
                    <a:lnTo>
                      <a:pt x="789" y="858"/>
                    </a:lnTo>
                    <a:lnTo>
                      <a:pt x="784" y="837"/>
                    </a:lnTo>
                    <a:lnTo>
                      <a:pt x="789" y="810"/>
                    </a:lnTo>
                    <a:lnTo>
                      <a:pt x="823" y="777"/>
                    </a:lnTo>
                    <a:lnTo>
                      <a:pt x="851" y="755"/>
                    </a:lnTo>
                    <a:lnTo>
                      <a:pt x="823" y="739"/>
                    </a:lnTo>
                    <a:lnTo>
                      <a:pt x="806" y="706"/>
                    </a:lnTo>
                    <a:lnTo>
                      <a:pt x="806" y="679"/>
                    </a:lnTo>
                    <a:lnTo>
                      <a:pt x="868" y="636"/>
                    </a:lnTo>
                    <a:lnTo>
                      <a:pt x="936" y="60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54" name="Freeform 81"/>
              <p:cNvSpPr>
                <a:spLocks/>
              </p:cNvSpPr>
              <p:nvPr/>
            </p:nvSpPr>
            <p:spPr bwMode="auto">
              <a:xfrm>
                <a:off x="3117" y="2359"/>
                <a:ext cx="976" cy="752"/>
              </a:xfrm>
              <a:custGeom>
                <a:avLst/>
                <a:gdLst>
                  <a:gd name="T0" fmla="*/ 73 w 976"/>
                  <a:gd name="T1" fmla="*/ 0 h 752"/>
                  <a:gd name="T2" fmla="*/ 0 w 976"/>
                  <a:gd name="T3" fmla="*/ 0 h 752"/>
                  <a:gd name="T4" fmla="*/ 0 w 976"/>
                  <a:gd name="T5" fmla="*/ 751 h 752"/>
                  <a:gd name="T6" fmla="*/ 17 w 976"/>
                  <a:gd name="T7" fmla="*/ 751 h 752"/>
                  <a:gd name="T8" fmla="*/ 17 w 976"/>
                  <a:gd name="T9" fmla="*/ 22 h 752"/>
                  <a:gd name="T10" fmla="*/ 953 w 976"/>
                  <a:gd name="T11" fmla="*/ 22 h 752"/>
                  <a:gd name="T12" fmla="*/ 953 w 976"/>
                  <a:gd name="T13" fmla="*/ 619 h 752"/>
                  <a:gd name="T14" fmla="*/ 975 w 976"/>
                  <a:gd name="T15" fmla="*/ 608 h 752"/>
                  <a:gd name="T16" fmla="*/ 975 w 976"/>
                  <a:gd name="T17" fmla="*/ 603 h 752"/>
                  <a:gd name="T18" fmla="*/ 975 w 976"/>
                  <a:gd name="T19" fmla="*/ 0 h 752"/>
                  <a:gd name="T20" fmla="*/ 73 w 976"/>
                  <a:gd name="T21" fmla="*/ 0 h 7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6"/>
                  <a:gd name="T34" fmla="*/ 0 h 752"/>
                  <a:gd name="T35" fmla="*/ 976 w 976"/>
                  <a:gd name="T36" fmla="*/ 752 h 7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6" h="752">
                    <a:moveTo>
                      <a:pt x="73" y="0"/>
                    </a:moveTo>
                    <a:lnTo>
                      <a:pt x="0" y="0"/>
                    </a:lnTo>
                    <a:lnTo>
                      <a:pt x="0" y="751"/>
                    </a:lnTo>
                    <a:lnTo>
                      <a:pt x="17" y="751"/>
                    </a:lnTo>
                    <a:lnTo>
                      <a:pt x="17" y="22"/>
                    </a:lnTo>
                    <a:lnTo>
                      <a:pt x="953" y="22"/>
                    </a:lnTo>
                    <a:lnTo>
                      <a:pt x="953" y="619"/>
                    </a:lnTo>
                    <a:lnTo>
                      <a:pt x="975" y="608"/>
                    </a:lnTo>
                    <a:lnTo>
                      <a:pt x="975" y="603"/>
                    </a:lnTo>
                    <a:lnTo>
                      <a:pt x="975" y="0"/>
                    </a:lnTo>
                    <a:lnTo>
                      <a:pt x="73"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55" name="Freeform 82"/>
              <p:cNvSpPr>
                <a:spLocks/>
              </p:cNvSpPr>
              <p:nvPr/>
            </p:nvSpPr>
            <p:spPr bwMode="auto">
              <a:xfrm>
                <a:off x="3123" y="3417"/>
                <a:ext cx="970" cy="220"/>
              </a:xfrm>
              <a:custGeom>
                <a:avLst/>
                <a:gdLst>
                  <a:gd name="T0" fmla="*/ 969 w 970"/>
                  <a:gd name="T1" fmla="*/ 0 h 220"/>
                  <a:gd name="T2" fmla="*/ 947 w 970"/>
                  <a:gd name="T3" fmla="*/ 22 h 220"/>
                  <a:gd name="T4" fmla="*/ 947 w 970"/>
                  <a:gd name="T5" fmla="*/ 203 h 220"/>
                  <a:gd name="T6" fmla="*/ 11 w 970"/>
                  <a:gd name="T7" fmla="*/ 203 h 220"/>
                  <a:gd name="T8" fmla="*/ 11 w 970"/>
                  <a:gd name="T9" fmla="*/ 66 h 220"/>
                  <a:gd name="T10" fmla="*/ 0 w 970"/>
                  <a:gd name="T11" fmla="*/ 55 h 220"/>
                  <a:gd name="T12" fmla="*/ 0 w 970"/>
                  <a:gd name="T13" fmla="*/ 137 h 220"/>
                  <a:gd name="T14" fmla="*/ 0 w 970"/>
                  <a:gd name="T15" fmla="*/ 219 h 220"/>
                  <a:gd name="T16" fmla="*/ 969 w 970"/>
                  <a:gd name="T17" fmla="*/ 219 h 220"/>
                  <a:gd name="T18" fmla="*/ 969 w 970"/>
                  <a:gd name="T19" fmla="*/ 0 h 220"/>
                  <a:gd name="T20" fmla="*/ 969 w 970"/>
                  <a:gd name="T21" fmla="*/ 0 h 2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0"/>
                  <a:gd name="T34" fmla="*/ 0 h 220"/>
                  <a:gd name="T35" fmla="*/ 970 w 970"/>
                  <a:gd name="T36" fmla="*/ 220 h 2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0" h="220">
                    <a:moveTo>
                      <a:pt x="969" y="0"/>
                    </a:moveTo>
                    <a:lnTo>
                      <a:pt x="947" y="22"/>
                    </a:lnTo>
                    <a:lnTo>
                      <a:pt x="947" y="203"/>
                    </a:lnTo>
                    <a:lnTo>
                      <a:pt x="11" y="203"/>
                    </a:lnTo>
                    <a:lnTo>
                      <a:pt x="11" y="66"/>
                    </a:lnTo>
                    <a:lnTo>
                      <a:pt x="0" y="55"/>
                    </a:lnTo>
                    <a:lnTo>
                      <a:pt x="0" y="137"/>
                    </a:lnTo>
                    <a:lnTo>
                      <a:pt x="0" y="219"/>
                    </a:lnTo>
                    <a:lnTo>
                      <a:pt x="969" y="219"/>
                    </a:lnTo>
                    <a:lnTo>
                      <a:pt x="969"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56" name="Freeform 83"/>
              <p:cNvSpPr>
                <a:spLocks/>
              </p:cNvSpPr>
              <p:nvPr/>
            </p:nvSpPr>
            <p:spPr bwMode="auto">
              <a:xfrm>
                <a:off x="3918" y="2962"/>
                <a:ext cx="243" cy="489"/>
              </a:xfrm>
              <a:custGeom>
                <a:avLst/>
                <a:gdLst>
                  <a:gd name="T0" fmla="*/ 174 w 243"/>
                  <a:gd name="T1" fmla="*/ 5 h 489"/>
                  <a:gd name="T2" fmla="*/ 225 w 243"/>
                  <a:gd name="T3" fmla="*/ 60 h 489"/>
                  <a:gd name="T4" fmla="*/ 197 w 243"/>
                  <a:gd name="T5" fmla="*/ 126 h 489"/>
                  <a:gd name="T6" fmla="*/ 180 w 243"/>
                  <a:gd name="T7" fmla="*/ 142 h 489"/>
                  <a:gd name="T8" fmla="*/ 231 w 243"/>
                  <a:gd name="T9" fmla="*/ 148 h 489"/>
                  <a:gd name="T10" fmla="*/ 225 w 243"/>
                  <a:gd name="T11" fmla="*/ 192 h 489"/>
                  <a:gd name="T12" fmla="*/ 186 w 243"/>
                  <a:gd name="T13" fmla="*/ 247 h 489"/>
                  <a:gd name="T14" fmla="*/ 191 w 243"/>
                  <a:gd name="T15" fmla="*/ 301 h 489"/>
                  <a:gd name="T16" fmla="*/ 169 w 243"/>
                  <a:gd name="T17" fmla="*/ 340 h 489"/>
                  <a:gd name="T18" fmla="*/ 186 w 243"/>
                  <a:gd name="T19" fmla="*/ 389 h 489"/>
                  <a:gd name="T20" fmla="*/ 107 w 243"/>
                  <a:gd name="T21" fmla="*/ 466 h 489"/>
                  <a:gd name="T22" fmla="*/ 95 w 243"/>
                  <a:gd name="T23" fmla="*/ 411 h 489"/>
                  <a:gd name="T24" fmla="*/ 118 w 243"/>
                  <a:gd name="T25" fmla="*/ 389 h 489"/>
                  <a:gd name="T26" fmla="*/ 101 w 243"/>
                  <a:gd name="T27" fmla="*/ 389 h 489"/>
                  <a:gd name="T28" fmla="*/ 73 w 243"/>
                  <a:gd name="T29" fmla="*/ 389 h 489"/>
                  <a:gd name="T30" fmla="*/ 50 w 243"/>
                  <a:gd name="T31" fmla="*/ 345 h 489"/>
                  <a:gd name="T32" fmla="*/ 62 w 243"/>
                  <a:gd name="T33" fmla="*/ 290 h 489"/>
                  <a:gd name="T34" fmla="*/ 107 w 243"/>
                  <a:gd name="T35" fmla="*/ 269 h 489"/>
                  <a:gd name="T36" fmla="*/ 90 w 243"/>
                  <a:gd name="T37" fmla="*/ 269 h 489"/>
                  <a:gd name="T38" fmla="*/ 39 w 243"/>
                  <a:gd name="T39" fmla="*/ 280 h 489"/>
                  <a:gd name="T40" fmla="*/ 17 w 243"/>
                  <a:gd name="T41" fmla="*/ 258 h 489"/>
                  <a:gd name="T42" fmla="*/ 17 w 243"/>
                  <a:gd name="T43" fmla="*/ 225 h 489"/>
                  <a:gd name="T44" fmla="*/ 45 w 243"/>
                  <a:gd name="T45" fmla="*/ 197 h 489"/>
                  <a:gd name="T46" fmla="*/ 112 w 243"/>
                  <a:gd name="T47" fmla="*/ 148 h 489"/>
                  <a:gd name="T48" fmla="*/ 84 w 243"/>
                  <a:gd name="T49" fmla="*/ 148 h 489"/>
                  <a:gd name="T50" fmla="*/ 50 w 243"/>
                  <a:gd name="T51" fmla="*/ 142 h 489"/>
                  <a:gd name="T52" fmla="*/ 39 w 243"/>
                  <a:gd name="T53" fmla="*/ 93 h 489"/>
                  <a:gd name="T54" fmla="*/ 174 w 243"/>
                  <a:gd name="T55" fmla="*/ 16 h 489"/>
                  <a:gd name="T56" fmla="*/ 152 w 243"/>
                  <a:gd name="T57" fmla="*/ 16 h 489"/>
                  <a:gd name="T58" fmla="*/ 45 w 243"/>
                  <a:gd name="T59" fmla="*/ 66 h 489"/>
                  <a:gd name="T60" fmla="*/ 17 w 243"/>
                  <a:gd name="T61" fmla="*/ 115 h 489"/>
                  <a:gd name="T62" fmla="*/ 39 w 243"/>
                  <a:gd name="T63" fmla="*/ 153 h 489"/>
                  <a:gd name="T64" fmla="*/ 39 w 243"/>
                  <a:gd name="T65" fmla="*/ 192 h 489"/>
                  <a:gd name="T66" fmla="*/ 5 w 243"/>
                  <a:gd name="T67" fmla="*/ 225 h 489"/>
                  <a:gd name="T68" fmla="*/ 5 w 243"/>
                  <a:gd name="T69" fmla="*/ 274 h 489"/>
                  <a:gd name="T70" fmla="*/ 45 w 243"/>
                  <a:gd name="T71" fmla="*/ 296 h 489"/>
                  <a:gd name="T72" fmla="*/ 39 w 243"/>
                  <a:gd name="T73" fmla="*/ 351 h 489"/>
                  <a:gd name="T74" fmla="*/ 62 w 243"/>
                  <a:gd name="T75" fmla="*/ 389 h 489"/>
                  <a:gd name="T76" fmla="*/ 79 w 243"/>
                  <a:gd name="T77" fmla="*/ 417 h 489"/>
                  <a:gd name="T78" fmla="*/ 90 w 243"/>
                  <a:gd name="T79" fmla="*/ 471 h 489"/>
                  <a:gd name="T80" fmla="*/ 129 w 243"/>
                  <a:gd name="T81" fmla="*/ 488 h 489"/>
                  <a:gd name="T82" fmla="*/ 180 w 243"/>
                  <a:gd name="T83" fmla="*/ 449 h 489"/>
                  <a:gd name="T84" fmla="*/ 197 w 243"/>
                  <a:gd name="T85" fmla="*/ 384 h 489"/>
                  <a:gd name="T86" fmla="*/ 180 w 243"/>
                  <a:gd name="T87" fmla="*/ 345 h 489"/>
                  <a:gd name="T88" fmla="*/ 191 w 243"/>
                  <a:gd name="T89" fmla="*/ 334 h 489"/>
                  <a:gd name="T90" fmla="*/ 197 w 243"/>
                  <a:gd name="T91" fmla="*/ 301 h 489"/>
                  <a:gd name="T92" fmla="*/ 197 w 243"/>
                  <a:gd name="T93" fmla="*/ 258 h 489"/>
                  <a:gd name="T94" fmla="*/ 197 w 243"/>
                  <a:gd name="T95" fmla="*/ 236 h 489"/>
                  <a:gd name="T96" fmla="*/ 231 w 243"/>
                  <a:gd name="T97" fmla="*/ 214 h 489"/>
                  <a:gd name="T98" fmla="*/ 242 w 243"/>
                  <a:gd name="T99" fmla="*/ 170 h 489"/>
                  <a:gd name="T100" fmla="*/ 214 w 243"/>
                  <a:gd name="T101" fmla="*/ 110 h 489"/>
                  <a:gd name="T102" fmla="*/ 231 w 243"/>
                  <a:gd name="T103" fmla="*/ 99 h 489"/>
                  <a:gd name="T104" fmla="*/ 242 w 243"/>
                  <a:gd name="T105" fmla="*/ 66 h 489"/>
                  <a:gd name="T106" fmla="*/ 219 w 243"/>
                  <a:gd name="T107" fmla="*/ 16 h 489"/>
                  <a:gd name="T108" fmla="*/ 174 w 243"/>
                  <a:gd name="T109" fmla="*/ 0 h 4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3"/>
                  <a:gd name="T166" fmla="*/ 0 h 489"/>
                  <a:gd name="T167" fmla="*/ 243 w 243"/>
                  <a:gd name="T168" fmla="*/ 489 h 4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3" h="489">
                    <a:moveTo>
                      <a:pt x="174" y="0"/>
                    </a:moveTo>
                    <a:lnTo>
                      <a:pt x="174" y="5"/>
                    </a:lnTo>
                    <a:lnTo>
                      <a:pt x="203" y="16"/>
                    </a:lnTo>
                    <a:lnTo>
                      <a:pt x="225" y="60"/>
                    </a:lnTo>
                    <a:lnTo>
                      <a:pt x="219" y="88"/>
                    </a:lnTo>
                    <a:lnTo>
                      <a:pt x="197" y="126"/>
                    </a:lnTo>
                    <a:lnTo>
                      <a:pt x="174" y="137"/>
                    </a:lnTo>
                    <a:lnTo>
                      <a:pt x="180" y="142"/>
                    </a:lnTo>
                    <a:lnTo>
                      <a:pt x="208" y="121"/>
                    </a:lnTo>
                    <a:lnTo>
                      <a:pt x="231" y="148"/>
                    </a:lnTo>
                    <a:lnTo>
                      <a:pt x="231" y="170"/>
                    </a:lnTo>
                    <a:lnTo>
                      <a:pt x="225" y="192"/>
                    </a:lnTo>
                    <a:lnTo>
                      <a:pt x="152" y="258"/>
                    </a:lnTo>
                    <a:lnTo>
                      <a:pt x="186" y="247"/>
                    </a:lnTo>
                    <a:lnTo>
                      <a:pt x="197" y="285"/>
                    </a:lnTo>
                    <a:lnTo>
                      <a:pt x="191" y="301"/>
                    </a:lnTo>
                    <a:lnTo>
                      <a:pt x="174" y="323"/>
                    </a:lnTo>
                    <a:lnTo>
                      <a:pt x="169" y="340"/>
                    </a:lnTo>
                    <a:lnTo>
                      <a:pt x="186" y="378"/>
                    </a:lnTo>
                    <a:lnTo>
                      <a:pt x="186" y="389"/>
                    </a:lnTo>
                    <a:lnTo>
                      <a:pt x="157" y="444"/>
                    </a:lnTo>
                    <a:lnTo>
                      <a:pt x="107" y="466"/>
                    </a:lnTo>
                    <a:lnTo>
                      <a:pt x="95" y="438"/>
                    </a:lnTo>
                    <a:lnTo>
                      <a:pt x="95" y="411"/>
                    </a:lnTo>
                    <a:lnTo>
                      <a:pt x="107" y="395"/>
                    </a:lnTo>
                    <a:lnTo>
                      <a:pt x="118" y="389"/>
                    </a:lnTo>
                    <a:lnTo>
                      <a:pt x="101" y="389"/>
                    </a:lnTo>
                    <a:lnTo>
                      <a:pt x="90" y="389"/>
                    </a:lnTo>
                    <a:lnTo>
                      <a:pt x="73" y="389"/>
                    </a:lnTo>
                    <a:lnTo>
                      <a:pt x="62" y="373"/>
                    </a:lnTo>
                    <a:lnTo>
                      <a:pt x="50" y="345"/>
                    </a:lnTo>
                    <a:lnTo>
                      <a:pt x="56" y="323"/>
                    </a:lnTo>
                    <a:lnTo>
                      <a:pt x="62" y="290"/>
                    </a:lnTo>
                    <a:lnTo>
                      <a:pt x="101" y="274"/>
                    </a:lnTo>
                    <a:lnTo>
                      <a:pt x="107" y="269"/>
                    </a:lnTo>
                    <a:lnTo>
                      <a:pt x="95" y="269"/>
                    </a:lnTo>
                    <a:lnTo>
                      <a:pt x="90" y="269"/>
                    </a:lnTo>
                    <a:lnTo>
                      <a:pt x="56" y="280"/>
                    </a:lnTo>
                    <a:lnTo>
                      <a:pt x="39" y="280"/>
                    </a:lnTo>
                    <a:lnTo>
                      <a:pt x="33" y="280"/>
                    </a:lnTo>
                    <a:lnTo>
                      <a:pt x="17" y="258"/>
                    </a:lnTo>
                    <a:lnTo>
                      <a:pt x="17" y="236"/>
                    </a:lnTo>
                    <a:lnTo>
                      <a:pt x="17" y="225"/>
                    </a:lnTo>
                    <a:lnTo>
                      <a:pt x="33" y="214"/>
                    </a:lnTo>
                    <a:lnTo>
                      <a:pt x="45" y="197"/>
                    </a:lnTo>
                    <a:lnTo>
                      <a:pt x="112" y="153"/>
                    </a:lnTo>
                    <a:lnTo>
                      <a:pt x="112" y="148"/>
                    </a:lnTo>
                    <a:lnTo>
                      <a:pt x="95" y="148"/>
                    </a:lnTo>
                    <a:lnTo>
                      <a:pt x="84" y="148"/>
                    </a:lnTo>
                    <a:lnTo>
                      <a:pt x="62" y="148"/>
                    </a:lnTo>
                    <a:lnTo>
                      <a:pt x="50" y="142"/>
                    </a:lnTo>
                    <a:lnTo>
                      <a:pt x="39" y="126"/>
                    </a:lnTo>
                    <a:lnTo>
                      <a:pt x="39" y="93"/>
                    </a:lnTo>
                    <a:lnTo>
                      <a:pt x="50" y="82"/>
                    </a:lnTo>
                    <a:lnTo>
                      <a:pt x="174" y="16"/>
                    </a:lnTo>
                    <a:lnTo>
                      <a:pt x="174" y="5"/>
                    </a:lnTo>
                    <a:lnTo>
                      <a:pt x="152" y="16"/>
                    </a:lnTo>
                    <a:lnTo>
                      <a:pt x="95" y="38"/>
                    </a:lnTo>
                    <a:lnTo>
                      <a:pt x="45" y="66"/>
                    </a:lnTo>
                    <a:lnTo>
                      <a:pt x="22" y="93"/>
                    </a:lnTo>
                    <a:lnTo>
                      <a:pt x="17" y="115"/>
                    </a:lnTo>
                    <a:lnTo>
                      <a:pt x="22" y="137"/>
                    </a:lnTo>
                    <a:lnTo>
                      <a:pt x="39" y="153"/>
                    </a:lnTo>
                    <a:lnTo>
                      <a:pt x="67" y="170"/>
                    </a:lnTo>
                    <a:lnTo>
                      <a:pt x="39" y="192"/>
                    </a:lnTo>
                    <a:lnTo>
                      <a:pt x="17" y="208"/>
                    </a:lnTo>
                    <a:lnTo>
                      <a:pt x="5" y="225"/>
                    </a:lnTo>
                    <a:lnTo>
                      <a:pt x="0" y="252"/>
                    </a:lnTo>
                    <a:lnTo>
                      <a:pt x="5" y="274"/>
                    </a:lnTo>
                    <a:lnTo>
                      <a:pt x="22" y="290"/>
                    </a:lnTo>
                    <a:lnTo>
                      <a:pt x="45" y="296"/>
                    </a:lnTo>
                    <a:lnTo>
                      <a:pt x="39" y="323"/>
                    </a:lnTo>
                    <a:lnTo>
                      <a:pt x="39" y="351"/>
                    </a:lnTo>
                    <a:lnTo>
                      <a:pt x="39" y="373"/>
                    </a:lnTo>
                    <a:lnTo>
                      <a:pt x="62" y="389"/>
                    </a:lnTo>
                    <a:lnTo>
                      <a:pt x="73" y="389"/>
                    </a:lnTo>
                    <a:lnTo>
                      <a:pt x="79" y="417"/>
                    </a:lnTo>
                    <a:lnTo>
                      <a:pt x="84" y="444"/>
                    </a:lnTo>
                    <a:lnTo>
                      <a:pt x="90" y="471"/>
                    </a:lnTo>
                    <a:lnTo>
                      <a:pt x="107" y="482"/>
                    </a:lnTo>
                    <a:lnTo>
                      <a:pt x="129" y="488"/>
                    </a:lnTo>
                    <a:lnTo>
                      <a:pt x="157" y="471"/>
                    </a:lnTo>
                    <a:lnTo>
                      <a:pt x="180" y="449"/>
                    </a:lnTo>
                    <a:lnTo>
                      <a:pt x="191" y="422"/>
                    </a:lnTo>
                    <a:lnTo>
                      <a:pt x="197" y="384"/>
                    </a:lnTo>
                    <a:lnTo>
                      <a:pt x="191" y="367"/>
                    </a:lnTo>
                    <a:lnTo>
                      <a:pt x="180" y="345"/>
                    </a:lnTo>
                    <a:lnTo>
                      <a:pt x="191" y="334"/>
                    </a:lnTo>
                    <a:lnTo>
                      <a:pt x="197" y="323"/>
                    </a:lnTo>
                    <a:lnTo>
                      <a:pt x="197" y="301"/>
                    </a:lnTo>
                    <a:lnTo>
                      <a:pt x="197" y="280"/>
                    </a:lnTo>
                    <a:lnTo>
                      <a:pt x="197" y="258"/>
                    </a:lnTo>
                    <a:lnTo>
                      <a:pt x="191" y="236"/>
                    </a:lnTo>
                    <a:lnTo>
                      <a:pt x="197" y="236"/>
                    </a:lnTo>
                    <a:lnTo>
                      <a:pt x="214" y="230"/>
                    </a:lnTo>
                    <a:lnTo>
                      <a:pt x="231" y="214"/>
                    </a:lnTo>
                    <a:lnTo>
                      <a:pt x="242" y="197"/>
                    </a:lnTo>
                    <a:lnTo>
                      <a:pt x="242" y="170"/>
                    </a:lnTo>
                    <a:lnTo>
                      <a:pt x="231" y="137"/>
                    </a:lnTo>
                    <a:lnTo>
                      <a:pt x="214" y="110"/>
                    </a:lnTo>
                    <a:lnTo>
                      <a:pt x="219" y="110"/>
                    </a:lnTo>
                    <a:lnTo>
                      <a:pt x="231" y="99"/>
                    </a:lnTo>
                    <a:lnTo>
                      <a:pt x="242" y="82"/>
                    </a:lnTo>
                    <a:lnTo>
                      <a:pt x="242" y="66"/>
                    </a:lnTo>
                    <a:lnTo>
                      <a:pt x="242" y="49"/>
                    </a:lnTo>
                    <a:lnTo>
                      <a:pt x="219" y="16"/>
                    </a:lnTo>
                    <a:lnTo>
                      <a:pt x="174"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21557" name="Freeform 84"/>
              <p:cNvSpPr>
                <a:spLocks/>
              </p:cNvSpPr>
              <p:nvPr/>
            </p:nvSpPr>
            <p:spPr bwMode="auto">
              <a:xfrm>
                <a:off x="3929" y="2967"/>
                <a:ext cx="221" cy="462"/>
              </a:xfrm>
              <a:custGeom>
                <a:avLst/>
                <a:gdLst>
                  <a:gd name="T0" fmla="*/ 163 w 221"/>
                  <a:gd name="T1" fmla="*/ 0 h 462"/>
                  <a:gd name="T2" fmla="*/ 163 w 221"/>
                  <a:gd name="T3" fmla="*/ 11 h 462"/>
                  <a:gd name="T4" fmla="*/ 39 w 221"/>
                  <a:gd name="T5" fmla="*/ 77 h 462"/>
                  <a:gd name="T6" fmla="*/ 28 w 221"/>
                  <a:gd name="T7" fmla="*/ 88 h 462"/>
                  <a:gd name="T8" fmla="*/ 28 w 221"/>
                  <a:gd name="T9" fmla="*/ 105 h 462"/>
                  <a:gd name="T10" fmla="*/ 28 w 221"/>
                  <a:gd name="T11" fmla="*/ 121 h 462"/>
                  <a:gd name="T12" fmla="*/ 39 w 221"/>
                  <a:gd name="T13" fmla="*/ 137 h 462"/>
                  <a:gd name="T14" fmla="*/ 73 w 221"/>
                  <a:gd name="T15" fmla="*/ 143 h 462"/>
                  <a:gd name="T16" fmla="*/ 101 w 221"/>
                  <a:gd name="T17" fmla="*/ 143 h 462"/>
                  <a:gd name="T18" fmla="*/ 101 w 221"/>
                  <a:gd name="T19" fmla="*/ 148 h 462"/>
                  <a:gd name="T20" fmla="*/ 34 w 221"/>
                  <a:gd name="T21" fmla="*/ 192 h 462"/>
                  <a:gd name="T22" fmla="*/ 22 w 221"/>
                  <a:gd name="T23" fmla="*/ 209 h 462"/>
                  <a:gd name="T24" fmla="*/ 6 w 221"/>
                  <a:gd name="T25" fmla="*/ 220 h 462"/>
                  <a:gd name="T26" fmla="*/ 0 w 221"/>
                  <a:gd name="T27" fmla="*/ 242 h 462"/>
                  <a:gd name="T28" fmla="*/ 6 w 221"/>
                  <a:gd name="T29" fmla="*/ 258 h 462"/>
                  <a:gd name="T30" fmla="*/ 22 w 221"/>
                  <a:gd name="T31" fmla="*/ 275 h 462"/>
                  <a:gd name="T32" fmla="*/ 51 w 221"/>
                  <a:gd name="T33" fmla="*/ 275 h 462"/>
                  <a:gd name="T34" fmla="*/ 84 w 221"/>
                  <a:gd name="T35" fmla="*/ 264 h 462"/>
                  <a:gd name="T36" fmla="*/ 96 w 221"/>
                  <a:gd name="T37" fmla="*/ 264 h 462"/>
                  <a:gd name="T38" fmla="*/ 90 w 221"/>
                  <a:gd name="T39" fmla="*/ 269 h 462"/>
                  <a:gd name="T40" fmla="*/ 51 w 221"/>
                  <a:gd name="T41" fmla="*/ 285 h 462"/>
                  <a:gd name="T42" fmla="*/ 45 w 221"/>
                  <a:gd name="T43" fmla="*/ 313 h 462"/>
                  <a:gd name="T44" fmla="*/ 39 w 221"/>
                  <a:gd name="T45" fmla="*/ 340 h 462"/>
                  <a:gd name="T46" fmla="*/ 51 w 221"/>
                  <a:gd name="T47" fmla="*/ 368 h 462"/>
                  <a:gd name="T48" fmla="*/ 62 w 221"/>
                  <a:gd name="T49" fmla="*/ 384 h 462"/>
                  <a:gd name="T50" fmla="*/ 79 w 221"/>
                  <a:gd name="T51" fmla="*/ 384 h 462"/>
                  <a:gd name="T52" fmla="*/ 107 w 221"/>
                  <a:gd name="T53" fmla="*/ 384 h 462"/>
                  <a:gd name="T54" fmla="*/ 107 w 221"/>
                  <a:gd name="T55" fmla="*/ 384 h 462"/>
                  <a:gd name="T56" fmla="*/ 96 w 221"/>
                  <a:gd name="T57" fmla="*/ 390 h 462"/>
                  <a:gd name="T58" fmla="*/ 84 w 221"/>
                  <a:gd name="T59" fmla="*/ 406 h 462"/>
                  <a:gd name="T60" fmla="*/ 84 w 221"/>
                  <a:gd name="T61" fmla="*/ 417 h 462"/>
                  <a:gd name="T62" fmla="*/ 84 w 221"/>
                  <a:gd name="T63" fmla="*/ 428 h 462"/>
                  <a:gd name="T64" fmla="*/ 90 w 221"/>
                  <a:gd name="T65" fmla="*/ 450 h 462"/>
                  <a:gd name="T66" fmla="*/ 96 w 221"/>
                  <a:gd name="T67" fmla="*/ 461 h 462"/>
                  <a:gd name="T68" fmla="*/ 130 w 221"/>
                  <a:gd name="T69" fmla="*/ 455 h 462"/>
                  <a:gd name="T70" fmla="*/ 158 w 221"/>
                  <a:gd name="T71" fmla="*/ 433 h 462"/>
                  <a:gd name="T72" fmla="*/ 169 w 221"/>
                  <a:gd name="T73" fmla="*/ 406 h 462"/>
                  <a:gd name="T74" fmla="*/ 175 w 221"/>
                  <a:gd name="T75" fmla="*/ 373 h 462"/>
                  <a:gd name="T76" fmla="*/ 158 w 221"/>
                  <a:gd name="T77" fmla="*/ 335 h 462"/>
                  <a:gd name="T78" fmla="*/ 163 w 221"/>
                  <a:gd name="T79" fmla="*/ 318 h 462"/>
                  <a:gd name="T80" fmla="*/ 169 w 221"/>
                  <a:gd name="T81" fmla="*/ 313 h 462"/>
                  <a:gd name="T82" fmla="*/ 180 w 221"/>
                  <a:gd name="T83" fmla="*/ 296 h 462"/>
                  <a:gd name="T84" fmla="*/ 186 w 221"/>
                  <a:gd name="T85" fmla="*/ 275 h 462"/>
                  <a:gd name="T86" fmla="*/ 175 w 221"/>
                  <a:gd name="T87" fmla="*/ 242 h 462"/>
                  <a:gd name="T88" fmla="*/ 141 w 221"/>
                  <a:gd name="T89" fmla="*/ 253 h 462"/>
                  <a:gd name="T90" fmla="*/ 186 w 221"/>
                  <a:gd name="T91" fmla="*/ 231 h 462"/>
                  <a:gd name="T92" fmla="*/ 214 w 221"/>
                  <a:gd name="T93" fmla="*/ 187 h 462"/>
                  <a:gd name="T94" fmla="*/ 220 w 221"/>
                  <a:gd name="T95" fmla="*/ 165 h 462"/>
                  <a:gd name="T96" fmla="*/ 220 w 221"/>
                  <a:gd name="T97" fmla="*/ 143 h 462"/>
                  <a:gd name="T98" fmla="*/ 197 w 221"/>
                  <a:gd name="T99" fmla="*/ 116 h 462"/>
                  <a:gd name="T100" fmla="*/ 169 w 221"/>
                  <a:gd name="T101" fmla="*/ 137 h 462"/>
                  <a:gd name="T102" fmla="*/ 163 w 221"/>
                  <a:gd name="T103" fmla="*/ 132 h 462"/>
                  <a:gd name="T104" fmla="*/ 186 w 221"/>
                  <a:gd name="T105" fmla="*/ 121 h 462"/>
                  <a:gd name="T106" fmla="*/ 208 w 221"/>
                  <a:gd name="T107" fmla="*/ 88 h 462"/>
                  <a:gd name="T108" fmla="*/ 214 w 221"/>
                  <a:gd name="T109" fmla="*/ 55 h 462"/>
                  <a:gd name="T110" fmla="*/ 192 w 221"/>
                  <a:gd name="T111" fmla="*/ 11 h 462"/>
                  <a:gd name="T112" fmla="*/ 163 w 221"/>
                  <a:gd name="T113" fmla="*/ 0 h 462"/>
                  <a:gd name="T114" fmla="*/ 163 w 221"/>
                  <a:gd name="T115" fmla="*/ 0 h 46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1"/>
                  <a:gd name="T175" fmla="*/ 0 h 462"/>
                  <a:gd name="T176" fmla="*/ 221 w 221"/>
                  <a:gd name="T177" fmla="*/ 462 h 46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1" h="462">
                    <a:moveTo>
                      <a:pt x="163" y="0"/>
                    </a:moveTo>
                    <a:lnTo>
                      <a:pt x="163" y="11"/>
                    </a:lnTo>
                    <a:lnTo>
                      <a:pt x="39" y="77"/>
                    </a:lnTo>
                    <a:lnTo>
                      <a:pt x="28" y="88"/>
                    </a:lnTo>
                    <a:lnTo>
                      <a:pt x="28" y="105"/>
                    </a:lnTo>
                    <a:lnTo>
                      <a:pt x="28" y="121"/>
                    </a:lnTo>
                    <a:lnTo>
                      <a:pt x="39" y="137"/>
                    </a:lnTo>
                    <a:lnTo>
                      <a:pt x="73" y="143"/>
                    </a:lnTo>
                    <a:lnTo>
                      <a:pt x="101" y="143"/>
                    </a:lnTo>
                    <a:lnTo>
                      <a:pt x="101" y="148"/>
                    </a:lnTo>
                    <a:lnTo>
                      <a:pt x="34" y="192"/>
                    </a:lnTo>
                    <a:lnTo>
                      <a:pt x="22" y="209"/>
                    </a:lnTo>
                    <a:lnTo>
                      <a:pt x="6" y="220"/>
                    </a:lnTo>
                    <a:lnTo>
                      <a:pt x="0" y="242"/>
                    </a:lnTo>
                    <a:lnTo>
                      <a:pt x="6" y="258"/>
                    </a:lnTo>
                    <a:lnTo>
                      <a:pt x="22" y="275"/>
                    </a:lnTo>
                    <a:lnTo>
                      <a:pt x="51" y="275"/>
                    </a:lnTo>
                    <a:lnTo>
                      <a:pt x="84" y="264"/>
                    </a:lnTo>
                    <a:lnTo>
                      <a:pt x="96" y="264"/>
                    </a:lnTo>
                    <a:lnTo>
                      <a:pt x="90" y="269"/>
                    </a:lnTo>
                    <a:lnTo>
                      <a:pt x="51" y="285"/>
                    </a:lnTo>
                    <a:lnTo>
                      <a:pt x="45" y="313"/>
                    </a:lnTo>
                    <a:lnTo>
                      <a:pt x="39" y="340"/>
                    </a:lnTo>
                    <a:lnTo>
                      <a:pt x="51" y="368"/>
                    </a:lnTo>
                    <a:lnTo>
                      <a:pt x="62" y="384"/>
                    </a:lnTo>
                    <a:lnTo>
                      <a:pt x="79" y="384"/>
                    </a:lnTo>
                    <a:lnTo>
                      <a:pt x="107" y="384"/>
                    </a:lnTo>
                    <a:lnTo>
                      <a:pt x="96" y="390"/>
                    </a:lnTo>
                    <a:lnTo>
                      <a:pt x="84" y="406"/>
                    </a:lnTo>
                    <a:lnTo>
                      <a:pt x="84" y="417"/>
                    </a:lnTo>
                    <a:lnTo>
                      <a:pt x="84" y="428"/>
                    </a:lnTo>
                    <a:lnTo>
                      <a:pt x="90" y="450"/>
                    </a:lnTo>
                    <a:lnTo>
                      <a:pt x="96" y="461"/>
                    </a:lnTo>
                    <a:lnTo>
                      <a:pt x="130" y="455"/>
                    </a:lnTo>
                    <a:lnTo>
                      <a:pt x="158" y="433"/>
                    </a:lnTo>
                    <a:lnTo>
                      <a:pt x="169" y="406"/>
                    </a:lnTo>
                    <a:lnTo>
                      <a:pt x="175" y="373"/>
                    </a:lnTo>
                    <a:lnTo>
                      <a:pt x="158" y="335"/>
                    </a:lnTo>
                    <a:lnTo>
                      <a:pt x="163" y="318"/>
                    </a:lnTo>
                    <a:lnTo>
                      <a:pt x="169" y="313"/>
                    </a:lnTo>
                    <a:lnTo>
                      <a:pt x="180" y="296"/>
                    </a:lnTo>
                    <a:lnTo>
                      <a:pt x="186" y="275"/>
                    </a:lnTo>
                    <a:lnTo>
                      <a:pt x="175" y="242"/>
                    </a:lnTo>
                    <a:lnTo>
                      <a:pt x="141" y="253"/>
                    </a:lnTo>
                    <a:lnTo>
                      <a:pt x="186" y="231"/>
                    </a:lnTo>
                    <a:lnTo>
                      <a:pt x="214" y="187"/>
                    </a:lnTo>
                    <a:lnTo>
                      <a:pt x="220" y="165"/>
                    </a:lnTo>
                    <a:lnTo>
                      <a:pt x="220" y="143"/>
                    </a:lnTo>
                    <a:lnTo>
                      <a:pt x="197" y="116"/>
                    </a:lnTo>
                    <a:lnTo>
                      <a:pt x="169" y="137"/>
                    </a:lnTo>
                    <a:lnTo>
                      <a:pt x="163" y="132"/>
                    </a:lnTo>
                    <a:lnTo>
                      <a:pt x="186" y="121"/>
                    </a:lnTo>
                    <a:lnTo>
                      <a:pt x="208" y="88"/>
                    </a:lnTo>
                    <a:lnTo>
                      <a:pt x="214" y="55"/>
                    </a:lnTo>
                    <a:lnTo>
                      <a:pt x="192" y="11"/>
                    </a:lnTo>
                    <a:lnTo>
                      <a:pt x="163"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1558" name="Freeform 85"/>
              <p:cNvSpPr>
                <a:spLocks/>
              </p:cNvSpPr>
              <p:nvPr/>
            </p:nvSpPr>
            <p:spPr bwMode="auto">
              <a:xfrm>
                <a:off x="2875" y="2874"/>
                <a:ext cx="119" cy="188"/>
              </a:xfrm>
              <a:custGeom>
                <a:avLst/>
                <a:gdLst>
                  <a:gd name="T0" fmla="*/ 17 w 119"/>
                  <a:gd name="T1" fmla="*/ 0 h 188"/>
                  <a:gd name="T2" fmla="*/ 0 w 119"/>
                  <a:gd name="T3" fmla="*/ 61 h 188"/>
                  <a:gd name="T4" fmla="*/ 11 w 119"/>
                  <a:gd name="T5" fmla="*/ 77 h 188"/>
                  <a:gd name="T6" fmla="*/ 45 w 119"/>
                  <a:gd name="T7" fmla="*/ 126 h 188"/>
                  <a:gd name="T8" fmla="*/ 67 w 119"/>
                  <a:gd name="T9" fmla="*/ 170 h 188"/>
                  <a:gd name="T10" fmla="*/ 67 w 119"/>
                  <a:gd name="T11" fmla="*/ 187 h 188"/>
                  <a:gd name="T12" fmla="*/ 118 w 119"/>
                  <a:gd name="T13" fmla="*/ 77 h 188"/>
                  <a:gd name="T14" fmla="*/ 84 w 119"/>
                  <a:gd name="T15" fmla="*/ 55 h 188"/>
                  <a:gd name="T16" fmla="*/ 45 w 119"/>
                  <a:gd name="T17" fmla="*/ 28 h 188"/>
                  <a:gd name="T18" fmla="*/ 17 w 119"/>
                  <a:gd name="T19" fmla="*/ 0 h 188"/>
                  <a:gd name="T20" fmla="*/ 17 w 119"/>
                  <a:gd name="T21" fmla="*/ 0 h 1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
                  <a:gd name="T34" fmla="*/ 0 h 188"/>
                  <a:gd name="T35" fmla="*/ 119 w 119"/>
                  <a:gd name="T36" fmla="*/ 188 h 1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 h="188">
                    <a:moveTo>
                      <a:pt x="17" y="0"/>
                    </a:moveTo>
                    <a:lnTo>
                      <a:pt x="0" y="61"/>
                    </a:lnTo>
                    <a:lnTo>
                      <a:pt x="11" y="77"/>
                    </a:lnTo>
                    <a:lnTo>
                      <a:pt x="45" y="126"/>
                    </a:lnTo>
                    <a:lnTo>
                      <a:pt x="67" y="170"/>
                    </a:lnTo>
                    <a:lnTo>
                      <a:pt x="67" y="187"/>
                    </a:lnTo>
                    <a:lnTo>
                      <a:pt x="118" y="77"/>
                    </a:lnTo>
                    <a:lnTo>
                      <a:pt x="84" y="55"/>
                    </a:lnTo>
                    <a:lnTo>
                      <a:pt x="45" y="28"/>
                    </a:lnTo>
                    <a:lnTo>
                      <a:pt x="17"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grpSp>
        <p:sp>
          <p:nvSpPr>
            <p:cNvPr id="21509" name="Rectangle 4"/>
            <p:cNvSpPr>
              <a:spLocks noChangeArrowheads="1"/>
            </p:cNvSpPr>
            <p:nvPr/>
          </p:nvSpPr>
          <p:spPr bwMode="auto">
            <a:xfrm>
              <a:off x="2357422" y="2357430"/>
              <a:ext cx="2786082" cy="3785652"/>
            </a:xfrm>
            <a:prstGeom prst="rect">
              <a:avLst/>
            </a:prstGeom>
            <a:noFill/>
            <a:ln w="9525">
              <a:noFill/>
              <a:miter lim="800000"/>
              <a:headEnd/>
              <a:tailEnd/>
            </a:ln>
          </p:spPr>
          <p:txBody>
            <a:bodyPr>
              <a:spAutoFit/>
            </a:bodyPr>
            <a:lstStyle/>
            <a:p>
              <a:r>
                <a:rPr kumimoji="1" lang="zh-CN" altLang="en-US" sz="4800" b="1">
                  <a:solidFill>
                    <a:srgbClr val="CC0000"/>
                  </a:solidFill>
                  <a:latin typeface="Tahoma" pitchFamily="34" charset="0"/>
                  <a:ea typeface="华文中宋" pitchFamily="2" charset="-122"/>
                </a:rPr>
                <a:t>小象是被链子绑住，</a:t>
              </a:r>
            </a:p>
            <a:p>
              <a:r>
                <a:rPr kumimoji="1" lang="zh-CN" altLang="en-US" sz="4800" b="1">
                  <a:solidFill>
                    <a:srgbClr val="CC0000"/>
                  </a:solidFill>
                  <a:latin typeface="Tahoma" pitchFamily="34" charset="0"/>
                  <a:ea typeface="华文中宋" pitchFamily="2" charset="-122"/>
                </a:rPr>
                <a:t>而大象则是被习惯绑住。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1000100" y="1142984"/>
            <a:ext cx="7143800" cy="3370153"/>
          </a:xfrm>
          <a:prstGeom prst="rect">
            <a:avLst/>
          </a:prstGeom>
          <a:noFill/>
          <a:ln w="9525">
            <a:noFill/>
            <a:miter lim="800000"/>
            <a:headEnd/>
            <a:tailEnd/>
          </a:ln>
        </p:spPr>
        <p:txBody>
          <a:bodyPr wrap="square" bIns="0" anchor="ctr">
            <a:spAutoFit/>
          </a:bodyPr>
          <a:lstStyle/>
          <a:p>
            <a:r>
              <a:rPr lang="zh-CN" sz="3600" b="1" dirty="0">
                <a:solidFill>
                  <a:srgbClr val="3333FF"/>
                </a:solidFill>
              </a:rPr>
              <a:t>自制力对人走向成功起着十分重要的作用</a:t>
            </a:r>
            <a:r>
              <a:rPr lang="zh-CN" sz="3600" b="1" dirty="0" smtClean="0">
                <a:solidFill>
                  <a:srgbClr val="3333FF"/>
                </a:solidFill>
              </a:rPr>
              <a:t>。自</a:t>
            </a:r>
            <a:r>
              <a:rPr lang="zh-CN" sz="3600" b="1" dirty="0">
                <a:solidFill>
                  <a:srgbClr val="3333FF"/>
                </a:solidFill>
              </a:rPr>
              <a:t>古代百科全书式科学家亚里士多德</a:t>
            </a:r>
            <a:r>
              <a:rPr lang="zh-CN" sz="3600" b="1" dirty="0" smtClean="0">
                <a:solidFill>
                  <a:srgbClr val="3333FF"/>
                </a:solidFill>
              </a:rPr>
              <a:t>，到</a:t>
            </a:r>
            <a:r>
              <a:rPr lang="zh-CN" sz="3600" b="1" dirty="0">
                <a:solidFill>
                  <a:srgbClr val="3333FF"/>
                </a:solidFill>
              </a:rPr>
              <a:t>近代的哲学家们都注意到：</a:t>
            </a:r>
            <a:endParaRPr lang="en-US" altLang="zh-CN" sz="3600" b="1" dirty="0">
              <a:solidFill>
                <a:srgbClr val="3333FF"/>
              </a:solidFill>
            </a:endParaRPr>
          </a:p>
          <a:p>
            <a:r>
              <a:rPr lang="zh-CN" altLang="en-US" sz="3600" b="1" dirty="0">
                <a:solidFill>
                  <a:srgbClr val="3333FF"/>
                </a:solidFill>
              </a:rPr>
              <a:t>“美好的人生建立在自我控制的基础上。”</a:t>
            </a:r>
            <a:r>
              <a:rPr lang="zh-CN" altLang="en-US" sz="3600" dirty="0">
                <a:solidFill>
                  <a:srgbClr val="FF0000"/>
                </a:solidFill>
                <a:latin typeface="Arial Unicode MS" pitchFamily="34" charset="-122"/>
              </a:rPr>
              <a:t> </a:t>
            </a:r>
            <a:endParaRPr lang="zh-CN" altLang="en-US" sz="36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971600" y="3705912"/>
            <a:ext cx="8072437" cy="2062163"/>
          </a:xfrm>
          <a:prstGeom prst="rect">
            <a:avLst/>
          </a:prstGeom>
          <a:noFill/>
          <a:ln w="9525">
            <a:noFill/>
            <a:miter lim="800000"/>
            <a:headEnd/>
            <a:tailEnd/>
          </a:ln>
        </p:spPr>
        <p:txBody>
          <a:bodyPr>
            <a:spAutoFit/>
          </a:bodyPr>
          <a:lstStyle/>
          <a:p>
            <a:r>
              <a:rPr lang="zh-CN" altLang="zh-CN" sz="3200" dirty="0">
                <a:latin typeface="Calibri" pitchFamily="34" charset="0"/>
              </a:rPr>
              <a:t>培养一个人自制力的最好方法是在生活中不断的战胜自己，你可以先制定一些小的容易完成的计划，让你的内心强大起来，那么你的自制力也会不断的得到</a:t>
            </a:r>
            <a:r>
              <a:rPr lang="zh-CN" altLang="zh-CN" sz="3200" dirty="0" smtClean="0">
                <a:latin typeface="Calibri" pitchFamily="34" charset="0"/>
              </a:rPr>
              <a:t>提升</a:t>
            </a:r>
            <a:r>
              <a:rPr lang="en-US" altLang="zh-CN" sz="3200" dirty="0" smtClean="0">
                <a:latin typeface="Calibri" pitchFamily="34" charset="0"/>
              </a:rPr>
              <a:t>.</a:t>
            </a:r>
            <a:endParaRPr lang="zh-CN" altLang="en-US" sz="3200" dirty="0">
              <a:latin typeface="Calibri" pitchFamily="34" charset="0"/>
            </a:endParaRPr>
          </a:p>
        </p:txBody>
      </p:sp>
      <p:sp>
        <p:nvSpPr>
          <p:cNvPr id="5123" name="矩形 2"/>
          <p:cNvSpPr>
            <a:spLocks noChangeArrowheads="1"/>
          </p:cNvSpPr>
          <p:nvPr/>
        </p:nvSpPr>
        <p:spPr bwMode="auto">
          <a:xfrm>
            <a:off x="1043608" y="712313"/>
            <a:ext cx="8143875" cy="2554288"/>
          </a:xfrm>
          <a:prstGeom prst="rect">
            <a:avLst/>
          </a:prstGeom>
          <a:noFill/>
          <a:ln w="9525">
            <a:noFill/>
            <a:miter lim="800000"/>
            <a:headEnd/>
            <a:tailEnd/>
          </a:ln>
        </p:spPr>
        <p:txBody>
          <a:bodyPr>
            <a:spAutoFit/>
          </a:bodyPr>
          <a:lstStyle/>
          <a:p>
            <a:r>
              <a:rPr lang="zh-CN" altLang="zh-CN" sz="3200" dirty="0">
                <a:latin typeface="Calibri" pitchFamily="34" charset="0"/>
              </a:rPr>
              <a:t>对自制力的培养，科学研究发现的两个原则是我们必须重视</a:t>
            </a:r>
            <a:r>
              <a:rPr lang="zh-CN" altLang="zh-CN" sz="3200" dirty="0" smtClean="0">
                <a:latin typeface="Calibri" pitchFamily="34" charset="0"/>
              </a:rPr>
              <a:t>的</a:t>
            </a:r>
            <a:r>
              <a:rPr lang="en-US" altLang="zh-CN" sz="3200" dirty="0" smtClean="0">
                <a:latin typeface="Calibri" pitchFamily="34" charset="0"/>
              </a:rPr>
              <a:t>:</a:t>
            </a:r>
            <a:endParaRPr lang="en-US" altLang="zh-CN" sz="3200" dirty="0">
              <a:latin typeface="Calibri" pitchFamily="34" charset="0"/>
            </a:endParaRPr>
          </a:p>
          <a:p>
            <a:r>
              <a:rPr lang="zh-CN" altLang="zh-CN" sz="3200" dirty="0">
                <a:latin typeface="Calibri" pitchFamily="34" charset="0"/>
              </a:rPr>
              <a:t>一是自制力不是天生的，是可以培养</a:t>
            </a:r>
            <a:r>
              <a:rPr lang="zh-CN" altLang="zh-CN" sz="3200" dirty="0" smtClean="0">
                <a:latin typeface="Calibri" pitchFamily="34" charset="0"/>
              </a:rPr>
              <a:t>的</a:t>
            </a:r>
            <a:r>
              <a:rPr lang="en-US" altLang="zh-CN" sz="3200" dirty="0" smtClean="0">
                <a:latin typeface="Calibri" pitchFamily="34" charset="0"/>
              </a:rPr>
              <a:t>;</a:t>
            </a:r>
            <a:endParaRPr lang="zh-CN" altLang="zh-CN" sz="3200" dirty="0">
              <a:latin typeface="Calibri" pitchFamily="34" charset="0"/>
            </a:endParaRPr>
          </a:p>
          <a:p>
            <a:r>
              <a:rPr lang="zh-CN" altLang="zh-CN" sz="3200" dirty="0">
                <a:latin typeface="Calibri" pitchFamily="34" charset="0"/>
              </a:rPr>
              <a:t>二是自制力的培养不是自发的，不会随着年龄的增长而自然增强，是需要培养和磨练</a:t>
            </a:r>
            <a:r>
              <a:rPr lang="zh-CN" altLang="zh-CN" sz="3200" dirty="0" smtClean="0">
                <a:latin typeface="Calibri" pitchFamily="34" charset="0"/>
              </a:rPr>
              <a:t>的</a:t>
            </a:r>
            <a:r>
              <a:rPr lang="en-US" altLang="zh-CN" sz="3200" dirty="0" smtClean="0">
                <a:latin typeface="Calibri" pitchFamily="34" charset="0"/>
              </a:rPr>
              <a:t>.</a:t>
            </a:r>
            <a:endParaRPr lang="zh-CN" altLang="zh-CN" sz="3200" dirty="0">
              <a:latin typeface="Calibri"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971600" y="785813"/>
            <a:ext cx="7500938" cy="5216525"/>
          </a:xfrm>
          <a:prstGeom prst="rect">
            <a:avLst/>
          </a:prstGeom>
          <a:noFill/>
          <a:ln w="9525">
            <a:noFill/>
            <a:miter lim="800000"/>
            <a:headEnd/>
            <a:tailEnd/>
          </a:ln>
        </p:spPr>
        <p:txBody>
          <a:bodyPr bIns="0" anchor="ctr">
            <a:spAutoFit/>
          </a:bodyPr>
          <a:lstStyle/>
          <a:p>
            <a:r>
              <a:rPr lang="zh-CN" sz="2800" dirty="0">
                <a:solidFill>
                  <a:srgbClr val="FF0000"/>
                </a:solidFill>
              </a:rPr>
              <a:t>如何增强自制力呢？</a:t>
            </a:r>
            <a:r>
              <a:rPr lang="zh-CN" sz="2800" dirty="0">
                <a:solidFill>
                  <a:srgbClr val="FF0000"/>
                </a:solidFill>
                <a:latin typeface="Arial Unicode MS" pitchFamily="34" charset="-122"/>
              </a:rPr>
              <a:t> </a:t>
            </a:r>
            <a:r>
              <a:rPr lang="zh-CN" sz="2800" dirty="0">
                <a:solidFill>
                  <a:srgbClr val="FF0000"/>
                </a:solidFill>
              </a:rPr>
              <a:t>我认为在增强法制和伦理道德观念的同时做一些</a:t>
            </a:r>
            <a:r>
              <a:rPr lang="zh-CN" altLang="en-US" sz="2800" dirty="0">
                <a:solidFill>
                  <a:srgbClr val="FF0000"/>
                </a:solidFill>
              </a:rPr>
              <a:t>“磨练法则”。</a:t>
            </a:r>
            <a:endParaRPr lang="en-US" altLang="zh-CN" sz="2800" dirty="0">
              <a:solidFill>
                <a:srgbClr val="FF0000"/>
              </a:solidFill>
            </a:endParaRPr>
          </a:p>
          <a:p>
            <a:r>
              <a:rPr lang="zh-CN" altLang="en-US" sz="2800" dirty="0">
                <a:solidFill>
                  <a:srgbClr val="FF0000"/>
                </a:solidFill>
                <a:latin typeface="Arial Unicode MS" pitchFamily="34" charset="-122"/>
              </a:rPr>
              <a:t> </a:t>
            </a:r>
            <a:r>
              <a:rPr lang="zh-CN" altLang="en-US" sz="2800" dirty="0">
                <a:solidFill>
                  <a:srgbClr val="FF0000"/>
                </a:solidFill>
              </a:rPr>
              <a:t>“磨练法则”对于培养克己自制的品质至关重要。举个列子，第一位成功征服珠穆朗玛峰的新西兰人埃德蒙</a:t>
            </a:r>
            <a:r>
              <a:rPr lang="en-US" altLang="zh-CN" sz="2800" dirty="0">
                <a:solidFill>
                  <a:srgbClr val="FF0000"/>
                </a:solidFill>
              </a:rPr>
              <a:t>·</a:t>
            </a:r>
            <a:r>
              <a:rPr lang="zh-CN" altLang="en-US" sz="2800" dirty="0">
                <a:solidFill>
                  <a:srgbClr val="FF0000"/>
                </a:solidFill>
              </a:rPr>
              <a:t>希拉里在被问起是如何征服这世界最高峰时，希拉里回答道：“我真正征服的不是一座山，而是我自己。”这种优秀的品质就叫做意志力、自制力或克己自律，实际上，你也完全可以从每天去做一些并不喜欢的或原本认为做不到的事情开始，在“磨练法则”的作用下，开发出自己更强的意志力、自制力等等。</a:t>
            </a:r>
            <a:r>
              <a:rPr lang="zh-CN" altLang="en-US" sz="2800" dirty="0">
                <a:solidFill>
                  <a:srgbClr val="FF0000"/>
                </a:solidFill>
                <a:latin typeface="Arial Unicode MS" pitchFamily="34" charset="-122"/>
              </a:rPr>
              <a:t> </a:t>
            </a:r>
            <a:endParaRPr lang="zh-CN" altLang="en-US" sz="28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971600" y="878712"/>
            <a:ext cx="8072438" cy="4524315"/>
          </a:xfrm>
          <a:prstGeom prst="rect">
            <a:avLst/>
          </a:prstGeom>
          <a:noFill/>
          <a:ln w="9525">
            <a:noFill/>
            <a:miter lim="800000"/>
            <a:headEnd/>
            <a:tailEnd/>
          </a:ln>
        </p:spPr>
        <p:txBody>
          <a:bodyPr anchor="ctr">
            <a:spAutoFit/>
          </a:bodyPr>
          <a:lstStyle/>
          <a:p>
            <a: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zh-CN" sz="3200" b="1" dirty="0">
                <a:solidFill>
                  <a:srgbClr val="FF0000"/>
                </a:solidFill>
                <a:latin typeface="Times New Roman" pitchFamily="18" charset="0"/>
                <a:cs typeface="Times New Roman" pitchFamily="18" charset="0"/>
              </a:rPr>
              <a:t>关于名人自制力的</a:t>
            </a:r>
            <a:r>
              <a:rPr lang="zh-CN" sz="3200" b="1" dirty="0" smtClean="0">
                <a:solidFill>
                  <a:srgbClr val="FF0000"/>
                </a:solidFill>
                <a:latin typeface="Times New Roman" pitchFamily="18" charset="0"/>
                <a:cs typeface="Times New Roman" pitchFamily="18" charset="0"/>
              </a:rPr>
              <a:t>故事</a:t>
            </a:r>
            <a:endParaRPr lang="en-US" altLang="zh-CN" sz="3200" b="1" dirty="0" smtClean="0">
              <a:solidFill>
                <a:srgbClr val="FF0000"/>
              </a:solidFill>
              <a:latin typeface="Times New Roman" pitchFamily="18" charset="0"/>
              <a:cs typeface="Times New Roman" pitchFamily="18" charset="0"/>
            </a:endParaRPr>
          </a:p>
          <a:p>
            <a:pP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zh-CN" sz="3200" dirty="0"/>
          </a:p>
          <a:p>
            <a:pPr eaLnBrk="0" hangingPunct="0">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zh-CN" sz="3200" dirty="0" smtClean="0">
                <a:cs typeface="Arial" pitchFamily="34" charset="0"/>
              </a:rPr>
              <a:t>        </a:t>
            </a:r>
            <a:r>
              <a:rPr lang="zh-CN" sz="3200" dirty="0" smtClean="0">
                <a:cs typeface="Arial" pitchFamily="34" charset="0"/>
              </a:rPr>
              <a:t>德国</a:t>
            </a:r>
            <a:r>
              <a:rPr lang="zh-CN" sz="3200" dirty="0">
                <a:cs typeface="Arial" pitchFamily="34" charset="0"/>
              </a:rPr>
              <a:t>音乐家巴赫从小非常喜欢音乐，很想</a:t>
            </a:r>
            <a:r>
              <a:rPr lang="zh-CN" sz="3200" dirty="0" smtClean="0">
                <a:cs typeface="Arial" pitchFamily="34" charset="0"/>
              </a:rPr>
              <a:t>去汉堡</a:t>
            </a:r>
            <a:r>
              <a:rPr lang="zh-CN" sz="3200" dirty="0">
                <a:cs typeface="Arial" pitchFamily="34" charset="0"/>
              </a:rPr>
              <a:t>听一位管风琴大师的演奏。可巴赫住的地方离汉堡有</a:t>
            </a:r>
            <a:r>
              <a:rPr lang="en-US" altLang="zh-CN" sz="3200" dirty="0">
                <a:cs typeface="Arial" pitchFamily="34" charset="0"/>
              </a:rPr>
              <a:t>90</a:t>
            </a:r>
            <a:r>
              <a:rPr lang="zh-CN" altLang="en-US" sz="3200" dirty="0">
                <a:cs typeface="Arial" pitchFamily="34" charset="0"/>
              </a:rPr>
              <a:t>多里路，穷孩子没钱坐车，只好带上干粮徒步上路。走累了在田野里休息一会儿，天晚了在农舍屋檐下的草堆中睡上一夜</a:t>
            </a:r>
            <a:r>
              <a:rPr lang="en-US" altLang="zh-CN" sz="3200" dirty="0">
                <a:cs typeface="Arial" pitchFamily="34" charset="0"/>
              </a:rPr>
              <a:t>……</a:t>
            </a:r>
            <a:r>
              <a:rPr lang="zh-CN" altLang="en-US" sz="3200" dirty="0">
                <a:cs typeface="Arial" pitchFamily="34" charset="0"/>
              </a:rPr>
              <a:t>为了听演奏会，他经常这样步行往返，是自制力支持他走完全程！ </a:t>
            </a:r>
            <a:endParaRPr lang="zh-CN" altLang="en-US" sz="3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5" descr="1 (19)"/>
          <p:cNvPicPr>
            <a:picLocks noChangeAspect="1" noChangeArrowheads="1"/>
          </p:cNvPicPr>
          <p:nvPr/>
        </p:nvPicPr>
        <p:blipFill>
          <a:blip r:embed="rId2" cstate="print"/>
          <a:srcRect/>
          <a:stretch>
            <a:fillRect/>
          </a:stretch>
        </p:blipFill>
        <p:spPr bwMode="auto">
          <a:xfrm>
            <a:off x="0" y="-638175"/>
            <a:ext cx="9144000" cy="8134350"/>
          </a:xfrm>
          <a:prstGeom prst="rect">
            <a:avLst/>
          </a:prstGeom>
          <a:noFill/>
          <a:ln w="9525">
            <a:noFill/>
            <a:miter lim="800000"/>
            <a:headEnd/>
            <a:tailEnd/>
          </a:ln>
        </p:spPr>
      </p:pic>
      <p:sp>
        <p:nvSpPr>
          <p:cNvPr id="2" name="标题 1"/>
          <p:cNvSpPr>
            <a:spLocks noGrp="1"/>
          </p:cNvSpPr>
          <p:nvPr>
            <p:ph type="title"/>
          </p:nvPr>
        </p:nvSpPr>
        <p:spPr>
          <a:xfrm>
            <a:off x="0" y="0"/>
            <a:ext cx="7499350" cy="1143000"/>
          </a:xfrm>
        </p:spPr>
        <p:txBody>
          <a:bodyPr/>
          <a:lstStyle/>
          <a:p>
            <a:pPr>
              <a:defRPr/>
            </a:pPr>
            <a:endParaRPr lang="zh-CN" altLang="en-US" dirty="0">
              <a:latin typeface="华文行楷" pitchFamily="2" charset="-122"/>
              <a:ea typeface="华文行楷" pitchFamily="2" charset="-122"/>
            </a:endParaRPr>
          </a:p>
        </p:txBody>
      </p:sp>
      <p:sp>
        <p:nvSpPr>
          <p:cNvPr id="80899" name="矩形 2"/>
          <p:cNvSpPr>
            <a:spLocks noChangeArrowheads="1"/>
          </p:cNvSpPr>
          <p:nvPr/>
        </p:nvSpPr>
        <p:spPr bwMode="auto">
          <a:xfrm>
            <a:off x="2916238" y="4005263"/>
            <a:ext cx="371475" cy="1006475"/>
          </a:xfrm>
          <a:prstGeom prst="rect">
            <a:avLst/>
          </a:prstGeom>
          <a:noFill/>
          <a:ln w="9525">
            <a:noFill/>
            <a:miter lim="800000"/>
            <a:headEnd/>
            <a:tailEnd/>
          </a:ln>
        </p:spPr>
        <p:txBody>
          <a:bodyPr wrap="none">
            <a:spAutoFit/>
          </a:bodyPr>
          <a:lstStyle/>
          <a:p>
            <a:r>
              <a:rPr lang="zh-CN" altLang="en-US" sz="6000" b="1">
                <a:solidFill>
                  <a:srgbClr val="FF0000"/>
                </a:solidFill>
                <a:latin typeface="华文彩云" pitchFamily="2" charset="-122"/>
                <a:ea typeface="华文彩云" pitchFamily="2" charset="-122"/>
              </a:rPr>
              <a:t> </a:t>
            </a:r>
            <a:endParaRPr lang="zh-CN" altLang="en-US" sz="6000">
              <a:solidFill>
                <a:srgbClr val="FF0000"/>
              </a:solidFill>
            </a:endParaRPr>
          </a:p>
        </p:txBody>
      </p:sp>
      <p:sp>
        <p:nvSpPr>
          <p:cNvPr id="80900" name="Text Box 4"/>
          <p:cNvSpPr txBox="1">
            <a:spLocks noChangeArrowheads="1"/>
          </p:cNvSpPr>
          <p:nvPr/>
        </p:nvSpPr>
        <p:spPr bwMode="auto">
          <a:xfrm>
            <a:off x="863600" y="1700808"/>
            <a:ext cx="8280400" cy="3021013"/>
          </a:xfrm>
          <a:prstGeom prst="rect">
            <a:avLst/>
          </a:prstGeom>
          <a:noFill/>
          <a:ln w="9525">
            <a:noFill/>
            <a:miter lim="800000"/>
            <a:headEnd/>
            <a:tailEnd/>
          </a:ln>
        </p:spPr>
        <p:txBody>
          <a:bodyPr>
            <a:spAutoFit/>
          </a:bodyPr>
          <a:lstStyle/>
          <a:p>
            <a:pPr>
              <a:spcBef>
                <a:spcPct val="50000"/>
              </a:spcBef>
            </a:pPr>
            <a:r>
              <a:rPr lang="zh-CN" altLang="en-US" sz="4800" b="1" dirty="0"/>
              <a:t>希望下一次开班会</a:t>
            </a:r>
            <a:r>
              <a:rPr lang="en-US" altLang="zh-CN" sz="4800" b="1" dirty="0"/>
              <a:t>…</a:t>
            </a:r>
          </a:p>
          <a:p>
            <a:pPr>
              <a:spcBef>
                <a:spcPct val="50000"/>
              </a:spcBef>
            </a:pPr>
            <a:r>
              <a:rPr lang="zh-CN" altLang="en-US" sz="4800" b="1" dirty="0"/>
              <a:t>你将</a:t>
            </a:r>
            <a:r>
              <a:rPr lang="zh-CN" altLang="en-US" sz="4800" b="1" dirty="0" smtClean="0"/>
              <a:t>成为七班</a:t>
            </a:r>
            <a:r>
              <a:rPr lang="zh-CN" altLang="en-US" sz="4800" b="1" dirty="0"/>
              <a:t>的榜样！</a:t>
            </a:r>
          </a:p>
          <a:p>
            <a:pPr>
              <a:spcBef>
                <a:spcPct val="50000"/>
              </a:spcBef>
            </a:pPr>
            <a:r>
              <a:rPr lang="zh-CN" altLang="en-US" sz="4800" b="1" dirty="0" smtClean="0"/>
              <a:t>而七班</a:t>
            </a:r>
            <a:r>
              <a:rPr lang="zh-CN" altLang="en-US" sz="4800" b="1" dirty="0"/>
              <a:t>成为全校的榜样！</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p:cNvSpPr>
          <p:nvPr>
            <p:ph type="ctrTitle"/>
          </p:nvPr>
        </p:nvSpPr>
        <p:spPr bwMode="auto">
          <a:xfrm>
            <a:off x="609600" y="381000"/>
            <a:ext cx="8001000" cy="4648200"/>
          </a:xfrm>
        </p:spPr>
        <p:txBody>
          <a:bodyPr vert="horz" wrap="square" lIns="91440" tIns="45720" rIns="91440" bIns="45720" numCol="1" anchorCtr="0" compatLnSpc="1">
            <a:prstTxWarp prst="textNoShape">
              <a:avLst/>
            </a:prstTxWarp>
          </a:bodyPr>
          <a:lstStyle/>
          <a:p>
            <a:r>
              <a:rPr lang="zh-CN" altLang="en-US" sz="3000" b="1" smtClean="0">
                <a:effectLst/>
              </a:rPr>
              <a:t> </a:t>
            </a:r>
            <a:r>
              <a:rPr lang="zh-CN" altLang="en-US" sz="2800" b="1" smtClean="0">
                <a:effectLst/>
              </a:rPr>
              <a:t>有一只红狐狸，它为了捕获野鸭子。常常可以连续几天潜伏在冰天雪地的沼泽地，它是那样顽强而有耐心，慢慢地毫无声息地贴在地上接近野鸭子。当野鸭子无意中游开了，红狐狸就用舌头舔一下嘴唇，失望地退回原处等候着。为了填饱饥饿的肚子，红狐狸可以这样往返几十次．连续三几天，直到野鸭子由于一时疏忽，终于被它逮住为止。这只红狐狸不是很善于控制自己的行为吗</a:t>
            </a:r>
            <a:r>
              <a:rPr lang="en-US" altLang="zh-CN" sz="2800" b="1" smtClean="0">
                <a:effectLst/>
              </a:rPr>
              <a:t>?</a:t>
            </a:r>
            <a:endParaRPr lang="zh-CN" altLang="en-US" sz="2800" smtClean="0">
              <a:effectLst/>
            </a:endParaRPr>
          </a:p>
        </p:txBody>
      </p:sp>
      <p:sp>
        <p:nvSpPr>
          <p:cNvPr id="72707" name="Rectangle 3"/>
          <p:cNvSpPr>
            <a:spLocks noGrp="1"/>
          </p:cNvSpPr>
          <p:nvPr>
            <p:ph type="subTitle" idx="1"/>
          </p:nvPr>
        </p:nvSpPr>
        <p:spPr>
          <a:xfrm>
            <a:off x="381000" y="4876800"/>
            <a:ext cx="8610600" cy="1600200"/>
          </a:xfrm>
        </p:spPr>
        <p:txBody>
          <a:bodyPr/>
          <a:lstStyle/>
          <a:p>
            <a:pPr marL="82550" algn="l"/>
            <a:r>
              <a:rPr lang="zh-CN" altLang="en-US" sz="3600" b="1" smtClean="0">
                <a:solidFill>
                  <a:schemeClr val="accent2"/>
                </a:solidFill>
                <a:ea typeface="华文琥珀" pitchFamily="2" charset="-122"/>
              </a:rPr>
              <a:t> </a:t>
            </a:r>
            <a:r>
              <a:rPr lang="zh-CN" altLang="en-US" sz="3600" smtClean="0">
                <a:solidFill>
                  <a:schemeClr val="accent2"/>
                </a:solidFill>
                <a:ea typeface="华文琥珀" pitchFamily="2" charset="-122"/>
              </a:rPr>
              <a:t>实际上，这只是狐狸在漫长的进化过程中逐步形成的一种猎获食物的本能。</a:t>
            </a:r>
          </a:p>
        </p:txBody>
      </p:sp>
      <p:sp>
        <p:nvSpPr>
          <p:cNvPr id="22532" name="Text Box 5"/>
          <p:cNvSpPr txBox="1">
            <a:spLocks noChangeArrowheads="1"/>
          </p:cNvSpPr>
          <p:nvPr/>
        </p:nvSpPr>
        <p:spPr bwMode="auto">
          <a:xfrm>
            <a:off x="285750" y="357188"/>
            <a:ext cx="7715250" cy="523875"/>
          </a:xfrm>
          <a:prstGeom prst="rect">
            <a:avLst/>
          </a:prstGeom>
          <a:noFill/>
          <a:ln w="9525">
            <a:noFill/>
            <a:miter lim="800000"/>
            <a:headEnd/>
            <a:tailEnd/>
          </a:ln>
        </p:spPr>
        <p:txBody>
          <a:bodyPr>
            <a:spAutoFit/>
          </a:bodyPr>
          <a:lstStyle/>
          <a:p>
            <a:r>
              <a:rPr lang="zh-CN" altLang="en-US" sz="2800" b="1">
                <a:solidFill>
                  <a:srgbClr val="0066FF"/>
                </a:solidFill>
                <a:latin typeface="华文彩云" pitchFamily="2" charset="-122"/>
                <a:ea typeface="华文彩云" pitchFamily="2" charset="-122"/>
              </a:rPr>
              <a:t>同人类一般，狐狸也有利用的这一现象的例子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wipe(down)">
                                      <p:cBhvr>
                                        <p:cTn id="7" dur="500"/>
                                        <p:tgtEl>
                                          <p:spTgt spid="727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2707">
                                            <p:txEl>
                                              <p:pRg st="0" end="0"/>
                                            </p:txEl>
                                          </p:spTgt>
                                        </p:tgtEl>
                                        <p:attrNameLst>
                                          <p:attrName>style.visibility</p:attrName>
                                        </p:attrNameLst>
                                      </p:cBhvr>
                                      <p:to>
                                        <p:strVal val="visible"/>
                                      </p:to>
                                    </p:set>
                                    <p:animEffect transition="in" filter="wipe(down)">
                                      <p:cBhvr>
                                        <p:cTn id="12" dur="500"/>
                                        <p:tgtEl>
                                          <p:spTgt spid="727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72707"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3554" name="图片 4" descr="1109270101c93ce1909c826637.jpg"/>
          <p:cNvPicPr>
            <a:picLocks noChangeAspect="1"/>
          </p:cNvPicPr>
          <p:nvPr/>
        </p:nvPicPr>
        <p:blipFill>
          <a:blip r:embed="rId2" cstate="print"/>
          <a:srcRect/>
          <a:stretch>
            <a:fillRect/>
          </a:stretch>
        </p:blipFill>
        <p:spPr bwMode="auto">
          <a:xfrm>
            <a:off x="0" y="0"/>
            <a:ext cx="3630613" cy="3230563"/>
          </a:xfrm>
          <a:prstGeom prst="rect">
            <a:avLst/>
          </a:prstGeom>
          <a:noFill/>
          <a:ln w="9525">
            <a:noFill/>
            <a:miter lim="800000"/>
            <a:headEnd/>
            <a:tailEnd/>
          </a:ln>
        </p:spPr>
      </p:pic>
      <p:sp>
        <p:nvSpPr>
          <p:cNvPr id="69635" name="Text Box 3"/>
          <p:cNvSpPr txBox="1">
            <a:spLocks noChangeArrowheads="1"/>
          </p:cNvSpPr>
          <p:nvPr/>
        </p:nvSpPr>
        <p:spPr bwMode="auto">
          <a:xfrm>
            <a:off x="3071813" y="1571625"/>
            <a:ext cx="2927350" cy="91440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zh-CN" altLang="en-US" sz="5400" b="1" dirty="0">
                <a:solidFill>
                  <a:srgbClr val="9900CC"/>
                </a:solidFill>
                <a:effectLst>
                  <a:outerShdw blurRad="38100" dist="38100" dir="2700000" algn="tl">
                    <a:srgbClr val="C0C0C0"/>
                  </a:outerShdw>
                </a:effectLst>
                <a:latin typeface=".number one." pitchFamily="2" charset="0"/>
                <a:ea typeface="华文彩云" pitchFamily="2" charset="-122"/>
              </a:rPr>
              <a:t>温馨提示</a:t>
            </a:r>
          </a:p>
        </p:txBody>
      </p:sp>
      <p:sp>
        <p:nvSpPr>
          <p:cNvPr id="69636" name="Text Box 4"/>
          <p:cNvSpPr txBox="1">
            <a:spLocks noChangeArrowheads="1"/>
          </p:cNvSpPr>
          <p:nvPr/>
        </p:nvSpPr>
        <p:spPr bwMode="auto">
          <a:xfrm>
            <a:off x="1928813" y="2786063"/>
            <a:ext cx="6500812" cy="3140075"/>
          </a:xfrm>
          <a:prstGeom prst="rect">
            <a:avLst/>
          </a:prstGeom>
          <a:noFill/>
          <a:ln w="9525">
            <a:noFill/>
            <a:miter lim="800000"/>
            <a:headEnd/>
            <a:tailEnd/>
          </a:ln>
          <a:effectLst/>
        </p:spPr>
        <p:txBody>
          <a:bodyPr>
            <a:spAutoFit/>
          </a:bodyPr>
          <a:lstStyle/>
          <a:p>
            <a:pPr fontAlgn="auto">
              <a:spcBef>
                <a:spcPts val="0"/>
              </a:spcBef>
              <a:spcAft>
                <a:spcPts val="0"/>
              </a:spcAft>
              <a:defRPr/>
            </a:pPr>
            <a: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t>习惯是一个人的资本，</a:t>
            </a:r>
            <a:b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br>
            <a: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t>你有了好习惯，你一辈子</a:t>
            </a:r>
            <a:b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br>
            <a: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t>都有用不完的利息，</a:t>
            </a:r>
            <a:b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br>
            <a: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t>你有了坏习惯，你一辈子有</a:t>
            </a:r>
            <a:b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br>
            <a:r>
              <a:rPr lang="zh-CN" altLang="en-US" sz="4000" b="1" dirty="0">
                <a:solidFill>
                  <a:srgbClr val="0000FF"/>
                </a:solidFill>
                <a:effectLst>
                  <a:outerShdw blurRad="38100" dist="38100" dir="2700000" algn="tl">
                    <a:srgbClr val="C0C0C0"/>
                  </a:outerShdw>
                </a:effectLst>
                <a:latin typeface=".number one." pitchFamily="2" charset="0"/>
                <a:ea typeface="方正水柱简体" pitchFamily="2" charset="-122"/>
              </a:rPr>
              <a:t>偿还不了的债务。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9635"/>
                                        </p:tgtEl>
                                        <p:attrNameLst>
                                          <p:attrName>style.visibility</p:attrName>
                                        </p:attrNameLst>
                                      </p:cBhvr>
                                      <p:to>
                                        <p:strVal val="visible"/>
                                      </p:to>
                                    </p:set>
                                    <p:anim calcmode="lin" valueType="num">
                                      <p:cBhvr additive="base">
                                        <p:cTn id="7" dur="500" fill="hold"/>
                                        <p:tgtEl>
                                          <p:spTgt spid="69635"/>
                                        </p:tgtEl>
                                        <p:attrNameLst>
                                          <p:attrName>ppt_x</p:attrName>
                                        </p:attrNameLst>
                                      </p:cBhvr>
                                      <p:tavLst>
                                        <p:tav tm="0">
                                          <p:val>
                                            <p:strVal val="#ppt_x"/>
                                          </p:val>
                                        </p:tav>
                                        <p:tav tm="100000">
                                          <p:val>
                                            <p:strVal val="#ppt_x"/>
                                          </p:val>
                                        </p:tav>
                                      </p:tavLst>
                                    </p:anim>
                                    <p:anim calcmode="lin" valueType="num">
                                      <p:cBhvr additive="base">
                                        <p:cTn id="8" dur="500" fill="hold"/>
                                        <p:tgtEl>
                                          <p:spTgt spid="69635"/>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blinds(horizontal)">
                                      <p:cBhvr>
                                        <p:cTn id="11"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utoUpdateAnimBg="0"/>
      <p:bldP spid="6963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7" descr="00014eb2bac621b2f"/>
          <p:cNvPicPr>
            <a:picLocks noChangeAspect="1" noChangeArrowheads="1"/>
          </p:cNvPicPr>
          <p:nvPr/>
        </p:nvPicPr>
        <p:blipFill>
          <a:blip r:embed="rId2" cstate="print"/>
          <a:srcRect/>
          <a:stretch>
            <a:fillRect/>
          </a:stretch>
        </p:blipFill>
        <p:spPr bwMode="auto">
          <a:xfrm>
            <a:off x="0" y="-846138"/>
            <a:ext cx="9144000" cy="7704138"/>
          </a:xfrm>
          <a:prstGeom prst="rect">
            <a:avLst/>
          </a:prstGeom>
          <a:noFill/>
          <a:ln w="9525">
            <a:noFill/>
            <a:miter lim="800000"/>
            <a:headEnd/>
            <a:tailEnd/>
          </a:ln>
        </p:spPr>
      </p:pic>
      <p:pic>
        <p:nvPicPr>
          <p:cNvPr id="24578" name="Picture 2" descr="l_gree"/>
          <p:cNvPicPr>
            <a:picLocks noChangeAspect="1" noChangeArrowheads="1"/>
          </p:cNvPicPr>
          <p:nvPr/>
        </p:nvPicPr>
        <p:blipFill>
          <a:blip r:embed="rId3" cstate="print"/>
          <a:srcRect/>
          <a:stretch>
            <a:fillRect/>
          </a:stretch>
        </p:blipFill>
        <p:spPr bwMode="auto">
          <a:xfrm>
            <a:off x="0" y="5486400"/>
            <a:ext cx="9144000" cy="914400"/>
          </a:xfrm>
          <a:prstGeom prst="rect">
            <a:avLst/>
          </a:prstGeom>
          <a:noFill/>
          <a:ln w="9525">
            <a:noFill/>
            <a:miter lim="800000"/>
            <a:headEnd/>
            <a:tailEnd/>
          </a:ln>
        </p:spPr>
      </p:pic>
      <p:sp>
        <p:nvSpPr>
          <p:cNvPr id="24579" name="Rectangle 3"/>
          <p:cNvSpPr>
            <a:spLocks noChangeArrowheads="1"/>
          </p:cNvSpPr>
          <p:nvPr/>
        </p:nvSpPr>
        <p:spPr bwMode="auto">
          <a:xfrm>
            <a:off x="0" y="1196975"/>
            <a:ext cx="9144000" cy="5216525"/>
          </a:xfrm>
          <a:prstGeom prst="rect">
            <a:avLst/>
          </a:prstGeom>
          <a:noFill/>
          <a:ln w="9525">
            <a:noFill/>
            <a:miter lim="800000"/>
            <a:headEnd/>
            <a:tailEnd/>
          </a:ln>
        </p:spPr>
        <p:txBody>
          <a:bodyPr>
            <a:spAutoFit/>
          </a:bodyPr>
          <a:lstStyle/>
          <a:p>
            <a:r>
              <a:rPr kumimoji="1" lang="en-US" altLang="zh-CN" sz="2800" b="1">
                <a:solidFill>
                  <a:srgbClr val="535353"/>
                </a:solidFill>
                <a:latin typeface="黑体" pitchFamily="2" charset="-122"/>
                <a:ea typeface="黑体" pitchFamily="2" charset="-122"/>
              </a:rPr>
              <a:t>    20</a:t>
            </a:r>
            <a:r>
              <a:rPr kumimoji="1" lang="zh-CN" altLang="en-US" sz="2800" b="1">
                <a:solidFill>
                  <a:srgbClr val="535353"/>
                </a:solidFill>
                <a:latin typeface="黑体" pitchFamily="2" charset="-122"/>
                <a:ea typeface="黑体" pitchFamily="2" charset="-122"/>
              </a:rPr>
              <a:t>世纪</a:t>
            </a:r>
            <a:r>
              <a:rPr kumimoji="1" lang="en-US" altLang="zh-CN" sz="2800" b="1">
                <a:solidFill>
                  <a:srgbClr val="535353"/>
                </a:solidFill>
                <a:latin typeface="黑体" pitchFamily="2" charset="-122"/>
                <a:ea typeface="黑体" pitchFamily="2" charset="-122"/>
              </a:rPr>
              <a:t>60</a:t>
            </a:r>
            <a:r>
              <a:rPr kumimoji="1" lang="zh-CN" altLang="en-US" sz="2800" b="1">
                <a:solidFill>
                  <a:srgbClr val="535353"/>
                </a:solidFill>
                <a:latin typeface="黑体" pitchFamily="2" charset="-122"/>
                <a:ea typeface="黑体" pitchFamily="2" charset="-122"/>
              </a:rPr>
              <a:t>年代，苏联发射了第一艘载人宇宙飞船，宇航员我们大家都知道叫加加林。当时挑选第一个上太空的人选时，有这么一个插曲，几十个宇航员去参观他们要乘坐的飞船，进舱门的时候，只有加加林一个人把鞋脱下来了。</a:t>
            </a:r>
            <a:br>
              <a:rPr kumimoji="1" lang="zh-CN" altLang="en-US" sz="2800" b="1">
                <a:solidFill>
                  <a:srgbClr val="535353"/>
                </a:solidFill>
                <a:latin typeface="黑体" pitchFamily="2" charset="-122"/>
                <a:ea typeface="黑体" pitchFamily="2" charset="-122"/>
              </a:rPr>
            </a:br>
            <a:r>
              <a:rPr kumimoji="1" lang="zh-CN" altLang="en-US" sz="2800" b="1">
                <a:solidFill>
                  <a:srgbClr val="535353"/>
                </a:solidFill>
                <a:latin typeface="黑体" pitchFamily="2" charset="-122"/>
                <a:ea typeface="黑体" pitchFamily="2" charset="-122"/>
              </a:rPr>
              <a:t>　　他觉得：“这么贵重的一个舱，怎么能穿着鞋进去呢</a:t>
            </a:r>
            <a:r>
              <a:rPr kumimoji="1" lang="en-US" altLang="zh-CN" sz="2800" b="1">
                <a:solidFill>
                  <a:srgbClr val="535353"/>
                </a:solidFill>
                <a:latin typeface="黑体" pitchFamily="2" charset="-122"/>
                <a:ea typeface="黑体" pitchFamily="2" charset="-122"/>
              </a:rPr>
              <a:t>?”</a:t>
            </a:r>
            <a:r>
              <a:rPr kumimoji="1" lang="zh-CN" altLang="en-US" sz="2800" b="1">
                <a:solidFill>
                  <a:srgbClr val="535353"/>
                </a:solidFill>
                <a:latin typeface="黑体" pitchFamily="2" charset="-122"/>
                <a:ea typeface="黑体" pitchFamily="2" charset="-122"/>
              </a:rPr>
              <a:t>就加加林的这一个动作，让主设计师非常感动。他想：只有把这飞船交给一个如此爱惜它的人，我才放心。在他的推荐下，加加林就成了人类第一个飞上太空的宇航员。</a:t>
            </a:r>
            <a:br>
              <a:rPr kumimoji="1" lang="zh-CN" altLang="en-US" sz="2800" b="1">
                <a:solidFill>
                  <a:srgbClr val="535353"/>
                </a:solidFill>
                <a:latin typeface="黑体" pitchFamily="2" charset="-122"/>
                <a:ea typeface="黑体" pitchFamily="2" charset="-122"/>
              </a:rPr>
            </a:br>
            <a:r>
              <a:rPr kumimoji="1" lang="zh-CN" altLang="en-US" sz="2800" b="1">
                <a:solidFill>
                  <a:srgbClr val="535353"/>
                </a:solidFill>
                <a:latin typeface="黑体" pitchFamily="2" charset="-122"/>
                <a:ea typeface="黑体" pitchFamily="2" charset="-122"/>
              </a:rPr>
              <a:t/>
            </a:r>
            <a:br>
              <a:rPr kumimoji="1" lang="zh-CN" altLang="en-US" sz="2800" b="1">
                <a:solidFill>
                  <a:srgbClr val="535353"/>
                </a:solidFill>
                <a:latin typeface="黑体" pitchFamily="2" charset="-122"/>
                <a:ea typeface="黑体" pitchFamily="2" charset="-122"/>
              </a:rPr>
            </a:br>
            <a:endParaRPr kumimoji="1" lang="zh-CN" altLang="en-US" sz="2800" b="1">
              <a:latin typeface="黑体" pitchFamily="2" charset="-122"/>
              <a:ea typeface="黑体" pitchFamily="2" charset="-122"/>
            </a:endParaRPr>
          </a:p>
        </p:txBody>
      </p:sp>
      <p:sp>
        <p:nvSpPr>
          <p:cNvPr id="4" name="标题 3"/>
          <p:cNvSpPr>
            <a:spLocks noGrp="1"/>
          </p:cNvSpPr>
          <p:nvPr>
            <p:ph type="title"/>
          </p:nvPr>
        </p:nvSpPr>
        <p:spPr/>
        <p:txBody>
          <a:bodyPr/>
          <a:lstStyle/>
          <a:p>
            <a:pPr eaLnBrk="1" fontAlgn="auto" hangingPunct="1">
              <a:spcAft>
                <a:spcPts val="0"/>
              </a:spcAft>
              <a:defRPr/>
            </a:pPr>
            <a:r>
              <a:rPr lang="zh-CN" altLang="en-US" dirty="0" smtClean="0">
                <a:solidFill>
                  <a:schemeClr val="tx2">
                    <a:satMod val="130000"/>
                  </a:schemeClr>
                </a:solidFill>
              </a:rPr>
              <a:t>小故事，大智慧</a:t>
            </a:r>
            <a:endParaRPr lang="zh-CN" altLang="en-US" dirty="0">
              <a:solidFill>
                <a:schemeClr val="tx2">
                  <a:satMod val="13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5605" name="Picture 5" descr="courier service_33572142"/>
          <p:cNvPicPr>
            <a:picLocks noChangeAspect="1" noChangeArrowheads="1"/>
          </p:cNvPicPr>
          <p:nvPr/>
        </p:nvPicPr>
        <p:blipFill>
          <a:blip r:embed="rId2" cstate="print"/>
          <a:srcRect/>
          <a:stretch>
            <a:fillRect/>
          </a:stretch>
        </p:blipFill>
        <p:spPr bwMode="auto">
          <a:xfrm>
            <a:off x="5867400" y="3943350"/>
            <a:ext cx="3276600" cy="2914650"/>
          </a:xfrm>
          <a:prstGeom prst="rect">
            <a:avLst/>
          </a:prstGeom>
          <a:noFill/>
        </p:spPr>
      </p:pic>
      <p:sp>
        <p:nvSpPr>
          <p:cNvPr id="13314" name="Rectangle 2"/>
          <p:cNvSpPr>
            <a:spLocks noGrp="1" noChangeArrowheads="1"/>
          </p:cNvSpPr>
          <p:nvPr>
            <p:ph type="title"/>
          </p:nvPr>
        </p:nvSpPr>
        <p:spPr>
          <a:xfrm>
            <a:off x="357188" y="214313"/>
            <a:ext cx="8229600" cy="1384300"/>
          </a:xfrm>
        </p:spPr>
        <p:txBody>
          <a:bodyPr/>
          <a:lstStyle/>
          <a:p>
            <a:pPr eaLnBrk="1" fontAlgn="auto" hangingPunct="1">
              <a:spcAft>
                <a:spcPts val="0"/>
              </a:spcAft>
              <a:defRPr/>
            </a:pPr>
            <a:r>
              <a:rPr lang="zh-CN" altLang="en-US" b="1" smtClean="0">
                <a:solidFill>
                  <a:schemeClr val="tx2">
                    <a:satMod val="130000"/>
                  </a:schemeClr>
                </a:solidFill>
              </a:rPr>
              <a:t>你对以下习惯有什么看法？</a:t>
            </a:r>
          </a:p>
        </p:txBody>
      </p:sp>
      <p:sp>
        <p:nvSpPr>
          <p:cNvPr id="26626" name="Rectangle 3"/>
          <p:cNvSpPr>
            <a:spLocks noGrp="1" noChangeArrowheads="1"/>
          </p:cNvSpPr>
          <p:nvPr>
            <p:ph type="body" idx="1"/>
          </p:nvPr>
        </p:nvSpPr>
        <p:spPr>
          <a:xfrm>
            <a:off x="179388" y="1484313"/>
            <a:ext cx="8229600" cy="4114800"/>
          </a:xfrm>
        </p:spPr>
        <p:txBody>
          <a:bodyPr/>
          <a:lstStyle/>
          <a:p>
            <a:pPr eaLnBrk="1" hangingPunct="1">
              <a:lnSpc>
                <a:spcPct val="90000"/>
              </a:lnSpc>
              <a:buFontTx/>
              <a:buNone/>
            </a:pPr>
            <a:r>
              <a:rPr lang="en-US" altLang="zh-CN" b="1" dirty="0" smtClean="0"/>
              <a:t>1</a:t>
            </a:r>
            <a:r>
              <a:rPr lang="zh-CN" altLang="en-US" b="1" dirty="0" smtClean="0"/>
              <a:t>、在思考问题时一边转笔一边思考</a:t>
            </a:r>
          </a:p>
          <a:p>
            <a:pPr eaLnBrk="1" hangingPunct="1">
              <a:lnSpc>
                <a:spcPct val="90000"/>
              </a:lnSpc>
              <a:buFontTx/>
              <a:buNone/>
            </a:pPr>
            <a:r>
              <a:rPr lang="en-US" altLang="zh-CN" b="1" dirty="0" smtClean="0"/>
              <a:t>2</a:t>
            </a:r>
            <a:r>
              <a:rPr lang="zh-CN" altLang="en-US" b="1" dirty="0" smtClean="0"/>
              <a:t>、在学习中遇到问题题后，习惯先放一边，  以后又忘了解决。</a:t>
            </a:r>
          </a:p>
          <a:p>
            <a:pPr eaLnBrk="1" hangingPunct="1">
              <a:lnSpc>
                <a:spcPct val="90000"/>
              </a:lnSpc>
              <a:buFontTx/>
              <a:buNone/>
            </a:pPr>
            <a:r>
              <a:rPr lang="en-US" altLang="zh-CN" b="1" dirty="0" smtClean="0"/>
              <a:t>3</a:t>
            </a:r>
            <a:r>
              <a:rPr lang="zh-CN" altLang="en-US" b="1" dirty="0" smtClean="0"/>
              <a:t>、考试考差了后，开始下定决心认真学习，但几天后又松懈了。</a:t>
            </a:r>
          </a:p>
          <a:p>
            <a:pPr eaLnBrk="1" hangingPunct="1">
              <a:lnSpc>
                <a:spcPct val="90000"/>
              </a:lnSpc>
              <a:buFontTx/>
              <a:buNone/>
            </a:pPr>
            <a:r>
              <a:rPr lang="en-US" altLang="zh-CN" b="1" dirty="0" smtClean="0"/>
              <a:t>4</a:t>
            </a:r>
            <a:r>
              <a:rPr lang="zh-CN" altLang="en-US" b="1" dirty="0" smtClean="0"/>
              <a:t>、晚上在家边听音乐边做作业</a:t>
            </a:r>
          </a:p>
          <a:p>
            <a:pPr eaLnBrk="1" hangingPunct="1">
              <a:lnSpc>
                <a:spcPct val="90000"/>
              </a:lnSpc>
              <a:buFontTx/>
              <a:buNone/>
            </a:pPr>
            <a:endParaRPr lang="en-US" altLang="zh-CN" b="1" dirty="0" smtClean="0"/>
          </a:p>
          <a:p>
            <a:pPr eaLnBrk="1" hangingPunct="1">
              <a:lnSpc>
                <a:spcPct val="90000"/>
              </a:lnSpc>
              <a:buFontTx/>
              <a:buNone/>
            </a:pPr>
            <a:endParaRPr lang="en-US" altLang="zh-CN" b="1" dirty="0" smtClean="0"/>
          </a:p>
          <a:p>
            <a:pPr eaLnBrk="1" hangingPunct="1">
              <a:lnSpc>
                <a:spcPct val="90000"/>
              </a:lnSpc>
              <a:buFontTx/>
              <a:buNone/>
            </a:pPr>
            <a:r>
              <a:rPr lang="zh-CN" altLang="en-US" b="1" dirty="0" smtClean="0"/>
              <a:t>自制力差，时间安排不合理，利用率不高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checkerboard(across)">
                                      <p:cBhvr>
                                        <p:cTn id="7" dur="500"/>
                                        <p:tgtEl>
                                          <p:spTgt spid="2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6">
                                            <p:txEl>
                                              <p:pRg st="1" end="1"/>
                                            </p:txEl>
                                          </p:spTgt>
                                        </p:tgtEl>
                                        <p:attrNameLst>
                                          <p:attrName>style.visibility</p:attrName>
                                        </p:attrNameLst>
                                      </p:cBhvr>
                                      <p:to>
                                        <p:strVal val="visible"/>
                                      </p:to>
                                    </p:set>
                                    <p:animEffect transition="in" filter="checkerboard(across)">
                                      <p:cBhvr>
                                        <p:cTn id="12" dur="500"/>
                                        <p:tgtEl>
                                          <p:spTgt spid="266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6">
                                            <p:txEl>
                                              <p:pRg st="2" end="2"/>
                                            </p:txEl>
                                          </p:spTgt>
                                        </p:tgtEl>
                                        <p:attrNameLst>
                                          <p:attrName>style.visibility</p:attrName>
                                        </p:attrNameLst>
                                      </p:cBhvr>
                                      <p:to>
                                        <p:strVal val="visible"/>
                                      </p:to>
                                    </p:set>
                                    <p:animEffect transition="in" filter="checkerboard(across)">
                                      <p:cBhvr>
                                        <p:cTn id="17" dur="500"/>
                                        <p:tgtEl>
                                          <p:spTgt spid="266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6626">
                                            <p:txEl>
                                              <p:pRg st="3" end="3"/>
                                            </p:txEl>
                                          </p:spTgt>
                                        </p:tgtEl>
                                        <p:attrNameLst>
                                          <p:attrName>style.visibility</p:attrName>
                                        </p:attrNameLst>
                                      </p:cBhvr>
                                      <p:to>
                                        <p:strVal val="visible"/>
                                      </p:to>
                                    </p:set>
                                    <p:animEffect transition="in" filter="checkerboard(across)">
                                      <p:cBhvr>
                                        <p:cTn id="22" dur="500"/>
                                        <p:tgtEl>
                                          <p:spTgt spid="266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6626">
                                            <p:txEl>
                                              <p:pRg st="6" end="6"/>
                                            </p:txEl>
                                          </p:spTgt>
                                        </p:tgtEl>
                                        <p:attrNameLst>
                                          <p:attrName>style.visibility</p:attrName>
                                        </p:attrNameLst>
                                      </p:cBhvr>
                                      <p:to>
                                        <p:strVal val="visible"/>
                                      </p:to>
                                    </p:set>
                                    <p:animEffect transition="in" filter="checkerboard(across)">
                                      <p:cBhvr>
                                        <p:cTn id="27" dur="500"/>
                                        <p:tgtEl>
                                          <p:spTgt spid="266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1183</TotalTime>
  <Words>2569</Words>
  <Application>Microsoft Office PowerPoint</Application>
  <PresentationFormat>全屏显示(4:3)</PresentationFormat>
  <Paragraphs>188</Paragraphs>
  <Slides>54</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56" baseType="lpstr">
      <vt:lpstr>夏至</vt:lpstr>
      <vt:lpstr>图表</vt:lpstr>
      <vt:lpstr>改变自己 改变未来 </vt:lpstr>
      <vt:lpstr>PowerPoint 演示文稿</vt:lpstr>
      <vt:lpstr>PowerPoint 演示文稿</vt:lpstr>
      <vt:lpstr>PowerPoint 演示文稿</vt:lpstr>
      <vt:lpstr>PowerPoint 演示文稿</vt:lpstr>
      <vt:lpstr> 有一只红狐狸，它为了捕获野鸭子。常常可以连续几天潜伏在冰天雪地的沼泽地，它是那样顽强而有耐心，慢慢地毫无声息地贴在地上接近野鸭子。当野鸭子无意中游开了，红狐狸就用舌头舔一下嘴唇，失望地退回原处等候着。为了填饱饥饿的肚子，红狐狸可以这样往返几十次．连续三几天，直到野鸭子由于一时疏忽，终于被它逮住为止。这只红狐狸不是很善于控制自己的行为吗?</vt:lpstr>
      <vt:lpstr>PowerPoint 演示文稿</vt:lpstr>
      <vt:lpstr>小故事，大智慧</vt:lpstr>
      <vt:lpstr>你对以下习惯有什么看法？</vt:lpstr>
      <vt:lpstr>PowerPoint 演示文稿</vt:lpstr>
      <vt:lpstr>如何形成习惯</vt:lpstr>
      <vt:lpstr>PowerPoint 演示文稿</vt:lpstr>
      <vt:lpstr>除了最佳习惯奖， 还有诺贝尔榜样奖</vt:lpstr>
      <vt:lpstr>情景再现 晚间7：00-10：25 </vt:lpstr>
      <vt:lpstr>我们的晚自习怎样才能做得更好？？</vt:lpstr>
      <vt:lpstr>PowerPoint 演示文稿</vt:lpstr>
      <vt:lpstr>PowerPoint 演示文稿</vt:lpstr>
      <vt:lpstr>PowerPoint 演示文稿</vt:lpstr>
      <vt:lpstr>PowerPoint 演示文稿</vt:lpstr>
      <vt:lpstr>打油诗：</vt:lpstr>
      <vt:lpstr>      现在的同学们很多人都有过上课困到不行强撑着与瞌睡虫作斗争的经验吧，可惜还是有不少人依然没抵过瞌睡虫的诱惑，慢慢合上双眼去会周公了。</vt:lpstr>
      <vt:lpstr>睡眠小调查</vt:lpstr>
      <vt:lpstr>1.上课会睡觉吗？</vt:lpstr>
      <vt:lpstr>2.一般在第几节课会想睡觉？ （多选）</vt:lpstr>
      <vt:lpstr>3.什么课睡觉会最舒服？</vt:lpstr>
      <vt:lpstr>4.睡觉前会干什么？</vt:lpstr>
      <vt:lpstr>5.晚上一般几点睡？</vt:lpstr>
      <vt:lpstr>6.你觉得第二天困的原因是？</vt:lpstr>
      <vt:lpstr>7.你觉得如何防止上课睡觉？</vt:lpstr>
      <vt:lpstr>PowerPoint 演示文稿</vt:lpstr>
      <vt:lpstr>如何提高睡眠质量</vt:lpstr>
      <vt:lpstr>PowerPoint 演示文稿</vt:lpstr>
      <vt:lpstr>睡眠不足的害处</vt:lpstr>
      <vt:lpstr>同学睡眠心得体会</vt:lpstr>
      <vt:lpstr>PowerPoint 演示文稿</vt:lpstr>
      <vt:lpstr>PowerPoint 演示文稿</vt:lpstr>
      <vt:lpstr>大脑清醒操 </vt:lpstr>
      <vt:lpstr>草药茶助我提神</vt:lpstr>
      <vt:lpstr> 睡眠好宝宝：</vt:lpstr>
      <vt:lpstr>PowerPoint 演示文稿</vt:lpstr>
      <vt:lpstr>PowerPoint 演示文稿</vt:lpstr>
      <vt:lpstr>PowerPoint 演示文稿</vt:lpstr>
      <vt:lpstr>PowerPoint 演示文稿</vt:lpstr>
      <vt:lpstr>那么我们该怎么做才可以让我们提高抵制诱惑的能力呢？</vt:lpstr>
      <vt:lpstr>BACK TO POINT</vt:lpstr>
      <vt:lpstr>什么是自制力？</vt:lpstr>
      <vt:lpstr>一首简单的诗</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正视自己 改变自己 走向成功</dc:title>
  <dc:creator>USER</dc:creator>
  <cp:lastModifiedBy>YWL</cp:lastModifiedBy>
  <cp:revision>96</cp:revision>
  <dcterms:modified xsi:type="dcterms:W3CDTF">2015-03-16T02:11:59Z</dcterms:modified>
</cp:coreProperties>
</file>